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324" r:id="rId2"/>
    <p:sldId id="323" r:id="rId3"/>
    <p:sldId id="325" r:id="rId4"/>
    <p:sldId id="326" r:id="rId5"/>
    <p:sldId id="329" r:id="rId6"/>
    <p:sldId id="327" r:id="rId7"/>
    <p:sldId id="328" r:id="rId8"/>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02"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EAC5A99A-F22B-4681-BB95-8D429E5F0B32}" type="datetimeFigureOut">
              <a:rPr lang="en-US" smtClean="0"/>
              <a:t>25/12/2020</a:t>
            </a:fld>
            <a:endParaRPr lang="en-US"/>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2AEA8630-9EF5-49A4-9E0F-742DA5ABB2F6}" type="slidenum">
              <a:rPr lang="en-US" smtClean="0"/>
              <a:t>‹#›</a:t>
            </a:fld>
            <a:endParaRPr lang="en-US"/>
          </a:p>
        </p:txBody>
      </p:sp>
    </p:spTree>
    <p:extLst>
      <p:ext uri="{BB962C8B-B14F-4D97-AF65-F5344CB8AC3E}">
        <p14:creationId xmlns:p14="http://schemas.microsoft.com/office/powerpoint/2010/main" val="34481373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F2FE3F05-741C-4AF4-A7C7-18564AE89F1D}" type="datetimeFigureOut">
              <a:rPr lang="en-US" smtClean="0"/>
              <a:t>25/12/2020</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16463"/>
            <a:ext cx="5438775" cy="44672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1C2380AD-50E4-4A38-A24F-5DE0A5E99275}" type="slidenum">
              <a:rPr lang="en-US" smtClean="0"/>
              <a:t>‹#›</a:t>
            </a:fld>
            <a:endParaRPr lang="en-US"/>
          </a:p>
        </p:txBody>
      </p:sp>
    </p:spTree>
    <p:extLst>
      <p:ext uri="{BB962C8B-B14F-4D97-AF65-F5344CB8AC3E}">
        <p14:creationId xmlns:p14="http://schemas.microsoft.com/office/powerpoint/2010/main" val="1637119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defRPr>
            </a:lvl1pPr>
            <a:lvl2pPr marL="742950" indent="-285750" eaLnBrk="0" hangingPunct="0">
              <a:defRPr sz="3200">
                <a:solidFill>
                  <a:schemeClr val="tx1"/>
                </a:solidFill>
                <a:latin typeface="Arial" charset="0"/>
              </a:defRPr>
            </a:lvl2pPr>
            <a:lvl3pPr marL="1143000" indent="-228600" eaLnBrk="0" hangingPunct="0">
              <a:defRPr sz="3200">
                <a:solidFill>
                  <a:schemeClr val="tx1"/>
                </a:solidFill>
                <a:latin typeface="Arial" charset="0"/>
              </a:defRPr>
            </a:lvl3pPr>
            <a:lvl4pPr marL="1600200" indent="-228600" eaLnBrk="0" hangingPunct="0">
              <a:defRPr sz="3200">
                <a:solidFill>
                  <a:schemeClr val="tx1"/>
                </a:solidFill>
                <a:latin typeface="Arial" charset="0"/>
              </a:defRPr>
            </a:lvl4pPr>
            <a:lvl5pPr marL="2057400" indent="-228600" eaLnBrk="0" hangingPunct="0">
              <a:defRPr sz="3200">
                <a:solidFill>
                  <a:schemeClr val="tx1"/>
                </a:solidFill>
                <a:latin typeface="Arial" charset="0"/>
              </a:defRPr>
            </a:lvl5pPr>
            <a:lvl6pPr marL="2514600" indent="-228600" eaLnBrk="0" fontAlgn="base" hangingPunct="0">
              <a:spcBef>
                <a:spcPct val="0"/>
              </a:spcBef>
              <a:spcAft>
                <a:spcPct val="0"/>
              </a:spcAft>
              <a:defRPr sz="3200">
                <a:solidFill>
                  <a:schemeClr val="tx1"/>
                </a:solidFill>
                <a:latin typeface="Arial" charset="0"/>
              </a:defRPr>
            </a:lvl6pPr>
            <a:lvl7pPr marL="2971800" indent="-228600" eaLnBrk="0" fontAlgn="base" hangingPunct="0">
              <a:spcBef>
                <a:spcPct val="0"/>
              </a:spcBef>
              <a:spcAft>
                <a:spcPct val="0"/>
              </a:spcAft>
              <a:defRPr sz="3200">
                <a:solidFill>
                  <a:schemeClr val="tx1"/>
                </a:solidFill>
                <a:latin typeface="Arial" charset="0"/>
              </a:defRPr>
            </a:lvl7pPr>
            <a:lvl8pPr marL="3429000" indent="-228600" eaLnBrk="0" fontAlgn="base" hangingPunct="0">
              <a:spcBef>
                <a:spcPct val="0"/>
              </a:spcBef>
              <a:spcAft>
                <a:spcPct val="0"/>
              </a:spcAft>
              <a:defRPr sz="3200">
                <a:solidFill>
                  <a:schemeClr val="tx1"/>
                </a:solidFill>
                <a:latin typeface="Arial" charset="0"/>
              </a:defRPr>
            </a:lvl8pPr>
            <a:lvl9pPr marL="3886200" indent="-228600" eaLnBrk="0" fontAlgn="base" hangingPunct="0">
              <a:spcBef>
                <a:spcPct val="0"/>
              </a:spcBef>
              <a:spcAft>
                <a:spcPct val="0"/>
              </a:spcAft>
              <a:defRPr sz="3200">
                <a:solidFill>
                  <a:schemeClr val="tx1"/>
                </a:solidFill>
                <a:latin typeface="Arial" charset="0"/>
              </a:defRPr>
            </a:lvl9pPr>
          </a:lstStyle>
          <a:p>
            <a:pPr eaLnBrk="1" hangingPunct="1"/>
            <a:fld id="{D743716B-B3A8-4FA0-BE57-475B54BEB93E}" type="slidenum">
              <a:rPr lang="en-US" sz="1200" smtClean="0"/>
              <a:pPr eaLnBrk="1" hangingPunct="1"/>
              <a:t>6</a:t>
            </a:fld>
            <a:endParaRPr lang="en-US" sz="1200"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defRPr>
            </a:lvl1pPr>
            <a:lvl2pPr marL="742950" indent="-285750" eaLnBrk="0" hangingPunct="0">
              <a:defRPr sz="3200">
                <a:solidFill>
                  <a:schemeClr val="tx1"/>
                </a:solidFill>
                <a:latin typeface="Arial" charset="0"/>
              </a:defRPr>
            </a:lvl2pPr>
            <a:lvl3pPr marL="1143000" indent="-228600" eaLnBrk="0" hangingPunct="0">
              <a:defRPr sz="3200">
                <a:solidFill>
                  <a:schemeClr val="tx1"/>
                </a:solidFill>
                <a:latin typeface="Arial" charset="0"/>
              </a:defRPr>
            </a:lvl3pPr>
            <a:lvl4pPr marL="1600200" indent="-228600" eaLnBrk="0" hangingPunct="0">
              <a:defRPr sz="3200">
                <a:solidFill>
                  <a:schemeClr val="tx1"/>
                </a:solidFill>
                <a:latin typeface="Arial" charset="0"/>
              </a:defRPr>
            </a:lvl4pPr>
            <a:lvl5pPr marL="2057400" indent="-228600" eaLnBrk="0" hangingPunct="0">
              <a:defRPr sz="3200">
                <a:solidFill>
                  <a:schemeClr val="tx1"/>
                </a:solidFill>
                <a:latin typeface="Arial" charset="0"/>
              </a:defRPr>
            </a:lvl5pPr>
            <a:lvl6pPr marL="2514600" indent="-228600" eaLnBrk="0" fontAlgn="base" hangingPunct="0">
              <a:spcBef>
                <a:spcPct val="0"/>
              </a:spcBef>
              <a:spcAft>
                <a:spcPct val="0"/>
              </a:spcAft>
              <a:defRPr sz="3200">
                <a:solidFill>
                  <a:schemeClr val="tx1"/>
                </a:solidFill>
                <a:latin typeface="Arial" charset="0"/>
              </a:defRPr>
            </a:lvl6pPr>
            <a:lvl7pPr marL="2971800" indent="-228600" eaLnBrk="0" fontAlgn="base" hangingPunct="0">
              <a:spcBef>
                <a:spcPct val="0"/>
              </a:spcBef>
              <a:spcAft>
                <a:spcPct val="0"/>
              </a:spcAft>
              <a:defRPr sz="3200">
                <a:solidFill>
                  <a:schemeClr val="tx1"/>
                </a:solidFill>
                <a:latin typeface="Arial" charset="0"/>
              </a:defRPr>
            </a:lvl7pPr>
            <a:lvl8pPr marL="3429000" indent="-228600" eaLnBrk="0" fontAlgn="base" hangingPunct="0">
              <a:spcBef>
                <a:spcPct val="0"/>
              </a:spcBef>
              <a:spcAft>
                <a:spcPct val="0"/>
              </a:spcAft>
              <a:defRPr sz="3200">
                <a:solidFill>
                  <a:schemeClr val="tx1"/>
                </a:solidFill>
                <a:latin typeface="Arial" charset="0"/>
              </a:defRPr>
            </a:lvl8pPr>
            <a:lvl9pPr marL="3886200" indent="-228600" eaLnBrk="0" fontAlgn="base" hangingPunct="0">
              <a:spcBef>
                <a:spcPct val="0"/>
              </a:spcBef>
              <a:spcAft>
                <a:spcPct val="0"/>
              </a:spcAft>
              <a:defRPr sz="3200">
                <a:solidFill>
                  <a:schemeClr val="tx1"/>
                </a:solidFill>
                <a:latin typeface="Arial" charset="0"/>
              </a:defRPr>
            </a:lvl9pPr>
          </a:lstStyle>
          <a:p>
            <a:pPr eaLnBrk="1" hangingPunct="1"/>
            <a:fld id="{C551EB95-C4D7-4F4B-AC58-463C741B6164}" type="slidenum">
              <a:rPr lang="en-US" sz="1200" smtClean="0"/>
              <a:pPr eaLnBrk="1" hangingPunct="1"/>
              <a:t>7</a:t>
            </a:fld>
            <a:endParaRPr lang="en-US" sz="1200" smtClean="0"/>
          </a:p>
        </p:txBody>
      </p:sp>
      <p:sp>
        <p:nvSpPr>
          <p:cNvPr id="105475" name="Rectangle 2"/>
          <p:cNvSpPr>
            <a:spLocks noGrp="1" noRot="1" noChangeAspect="1" noChangeArrowheads="1" noTextEdit="1"/>
          </p:cNvSpPr>
          <p:nvPr>
            <p:ph type="sldImg"/>
          </p:nvPr>
        </p:nvSpPr>
        <p:spPr>
          <a:solidFill>
            <a:srgbClr val="FFFFFF"/>
          </a:solidFill>
          <a:ln/>
        </p:spPr>
      </p:sp>
      <p:sp>
        <p:nvSpPr>
          <p:cNvPr id="1054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883460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7504" y="5154"/>
            <a:ext cx="8928992" cy="759550"/>
          </a:xfrm>
        </p:spPr>
        <p:txBody>
          <a:bodyPr>
            <a:normAutofit/>
          </a:bodyPr>
          <a:lstStyle>
            <a:lvl1pPr>
              <a:defRPr sz="3200">
                <a:latin typeface="Times New Roman" pitchFamily="18" charset="0"/>
                <a:cs typeface="Times New Roman" pitchFamily="18" charset="0"/>
              </a:defRPr>
            </a:lvl1pPr>
          </a:lstStyle>
          <a:p>
            <a:r>
              <a:rPr lang="en-US" smtClean="0"/>
              <a:t>Click to edit Master title style</a:t>
            </a:r>
            <a:endParaRPr lang="en-US"/>
          </a:p>
        </p:txBody>
      </p:sp>
      <p:sp>
        <p:nvSpPr>
          <p:cNvPr id="3" name="Content Placeholder 2"/>
          <p:cNvSpPr>
            <a:spLocks noGrp="1"/>
          </p:cNvSpPr>
          <p:nvPr>
            <p:ph idx="1"/>
          </p:nvPr>
        </p:nvSpPr>
        <p:spPr>
          <a:xfrm>
            <a:off x="107504" y="764704"/>
            <a:ext cx="8928992" cy="6093296"/>
          </a:xfrm>
        </p:spPr>
        <p:txBody>
          <a:bodyPr>
            <a:normAutofit/>
          </a:bodyPr>
          <a:lstStyle>
            <a:lvl1pPr>
              <a:defRPr sz="2800">
                <a:latin typeface="Times New Roman" pitchFamily="18" charset="0"/>
                <a:cs typeface="Times New Roman" pitchFamily="18" charset="0"/>
              </a:defRPr>
            </a:lvl1pPr>
            <a:lvl2pPr>
              <a:defRPr sz="2800">
                <a:latin typeface="Times New Roman" pitchFamily="18" charset="0"/>
                <a:cs typeface="Times New Roman" pitchFamily="18" charset="0"/>
              </a:defRPr>
            </a:lvl2pPr>
            <a:lvl3pPr>
              <a:defRPr sz="2800">
                <a:latin typeface="Times New Roman" pitchFamily="18" charset="0"/>
                <a:cs typeface="Times New Roman" pitchFamily="18" charset="0"/>
              </a:defRPr>
            </a:lvl3pPr>
            <a:lvl4pPr>
              <a:defRPr sz="2800">
                <a:latin typeface="Times New Roman" pitchFamily="18" charset="0"/>
                <a:cs typeface="Times New Roman" pitchFamily="18" charset="0"/>
              </a:defRPr>
            </a:lvl4pPr>
            <a:lvl5pPr>
              <a:defRPr sz="2800">
                <a:latin typeface="Times New Roman" pitchFamily="18" charset="0"/>
                <a:cs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cxnSp>
        <p:nvCxnSpPr>
          <p:cNvPr id="8" name="Straight Connector 7"/>
          <p:cNvCxnSpPr/>
          <p:nvPr userDrawn="1"/>
        </p:nvCxnSpPr>
        <p:spPr>
          <a:xfrm>
            <a:off x="0" y="764704"/>
            <a:ext cx="9144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0436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8AA9CA-33FD-48CC-9B7E-F522965C2678}" type="datetimeFigureOut">
              <a:rPr lang="en-US" smtClean="0"/>
              <a:pPr/>
              <a:t>25/12/2020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85BCE4-8F9A-484A-AFD6-B4A7D2AB5D9E}" type="slidenum">
              <a:rPr lang="en-US" smtClean="0"/>
              <a:pPr/>
              <a:t>‹#›</a:t>
            </a:fld>
            <a:endParaRPr lang="en-US"/>
          </a:p>
        </p:txBody>
      </p:sp>
    </p:spTree>
    <p:extLst>
      <p:ext uri="{BB962C8B-B14F-4D97-AF65-F5344CB8AC3E}">
        <p14:creationId xmlns:p14="http://schemas.microsoft.com/office/powerpoint/2010/main" val="3785220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A8AA9CA-33FD-48CC-9B7E-F522965C2678}" type="datetimeFigureOut">
              <a:rPr lang="en-US" smtClean="0"/>
              <a:pPr/>
              <a:t>25/12/2020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85BCE4-8F9A-484A-AFD6-B4A7D2AB5D9E}" type="slidenum">
              <a:rPr lang="en-US" smtClean="0"/>
              <a:pPr/>
              <a:t>‹#›</a:t>
            </a:fld>
            <a:endParaRPr lang="en-US"/>
          </a:p>
        </p:txBody>
      </p:sp>
    </p:spTree>
    <p:extLst>
      <p:ext uri="{BB962C8B-B14F-4D97-AF65-F5344CB8AC3E}">
        <p14:creationId xmlns:p14="http://schemas.microsoft.com/office/powerpoint/2010/main" val="115725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A8AA9CA-33FD-48CC-9B7E-F522965C2678}" type="datetimeFigureOut">
              <a:rPr lang="en-US" smtClean="0"/>
              <a:pPr/>
              <a:t>25/12/2020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85BCE4-8F9A-484A-AFD6-B4A7D2AB5D9E}" type="slidenum">
              <a:rPr lang="en-US" smtClean="0"/>
              <a:pPr/>
              <a:t>‹#›</a:t>
            </a:fld>
            <a:endParaRPr lang="en-US"/>
          </a:p>
        </p:txBody>
      </p:sp>
    </p:spTree>
    <p:extLst>
      <p:ext uri="{BB962C8B-B14F-4D97-AF65-F5344CB8AC3E}">
        <p14:creationId xmlns:p14="http://schemas.microsoft.com/office/powerpoint/2010/main" val="3589778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A8AA9CA-33FD-48CC-9B7E-F522965C2678}" type="datetimeFigureOut">
              <a:rPr lang="en-US" smtClean="0"/>
              <a:pPr/>
              <a:t>25/12/2020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85BCE4-8F9A-484A-AFD6-B4A7D2AB5D9E}" type="slidenum">
              <a:rPr lang="en-US" smtClean="0"/>
              <a:pPr/>
              <a:t>‹#›</a:t>
            </a:fld>
            <a:endParaRPr lang="en-US"/>
          </a:p>
        </p:txBody>
      </p:sp>
    </p:spTree>
    <p:extLst>
      <p:ext uri="{BB962C8B-B14F-4D97-AF65-F5344CB8AC3E}">
        <p14:creationId xmlns:p14="http://schemas.microsoft.com/office/powerpoint/2010/main" val="4263215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8AA9CA-33FD-48CC-9B7E-F522965C2678}" type="datetimeFigureOut">
              <a:rPr lang="en-US" smtClean="0"/>
              <a:pPr/>
              <a:t>25/12/2020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85BCE4-8F9A-484A-AFD6-B4A7D2AB5D9E}" type="slidenum">
              <a:rPr lang="en-US" smtClean="0"/>
              <a:pPr/>
              <a:t>‹#›</a:t>
            </a:fld>
            <a:endParaRPr lang="en-US"/>
          </a:p>
        </p:txBody>
      </p:sp>
    </p:spTree>
    <p:extLst>
      <p:ext uri="{BB962C8B-B14F-4D97-AF65-F5344CB8AC3E}">
        <p14:creationId xmlns:p14="http://schemas.microsoft.com/office/powerpoint/2010/main" val="3173993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8AA9CA-33FD-48CC-9B7E-F522965C2678}" type="datetimeFigureOut">
              <a:rPr lang="en-US" smtClean="0"/>
              <a:pPr/>
              <a:t>25/12/2020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85BCE4-8F9A-484A-AFD6-B4A7D2AB5D9E}" type="slidenum">
              <a:rPr lang="en-US" smtClean="0"/>
              <a:pPr/>
              <a:t>‹#›</a:t>
            </a:fld>
            <a:endParaRPr lang="en-US"/>
          </a:p>
        </p:txBody>
      </p:sp>
    </p:spTree>
    <p:extLst>
      <p:ext uri="{BB962C8B-B14F-4D97-AF65-F5344CB8AC3E}">
        <p14:creationId xmlns:p14="http://schemas.microsoft.com/office/powerpoint/2010/main" val="885743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8AA9CA-33FD-48CC-9B7E-F522965C2678}" type="datetimeFigureOut">
              <a:rPr lang="en-US" smtClean="0"/>
              <a:pPr/>
              <a:t>25/12/2020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85BCE4-8F9A-484A-AFD6-B4A7D2AB5D9E}" type="slidenum">
              <a:rPr lang="en-US" smtClean="0"/>
              <a:pPr/>
              <a:t>‹#›</a:t>
            </a:fld>
            <a:endParaRPr lang="en-US"/>
          </a:p>
        </p:txBody>
      </p:sp>
    </p:spTree>
    <p:extLst>
      <p:ext uri="{BB962C8B-B14F-4D97-AF65-F5344CB8AC3E}">
        <p14:creationId xmlns:p14="http://schemas.microsoft.com/office/powerpoint/2010/main" val="2097922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8AA9CA-33FD-48CC-9B7E-F522965C2678}" type="datetimeFigureOut">
              <a:rPr lang="en-US" smtClean="0"/>
              <a:pPr/>
              <a:t>25/12/2020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85BCE4-8F9A-484A-AFD6-B4A7D2AB5D9E}" type="slidenum">
              <a:rPr lang="en-US" smtClean="0"/>
              <a:pPr/>
              <a:t>‹#›</a:t>
            </a:fld>
            <a:endParaRPr lang="en-US"/>
          </a:p>
        </p:txBody>
      </p:sp>
    </p:spTree>
    <p:extLst>
      <p:ext uri="{BB962C8B-B14F-4D97-AF65-F5344CB8AC3E}">
        <p14:creationId xmlns:p14="http://schemas.microsoft.com/office/powerpoint/2010/main" val="4210560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8AA9CA-33FD-48CC-9B7E-F522965C2678}" type="datetimeFigureOut">
              <a:rPr lang="en-US" smtClean="0"/>
              <a:pPr/>
              <a:t>25/12/2020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85BCE4-8F9A-484A-AFD6-B4A7D2AB5D9E}" type="slidenum">
              <a:rPr lang="en-US" smtClean="0"/>
              <a:pPr/>
              <a:t>‹#›</a:t>
            </a:fld>
            <a:endParaRPr lang="en-US"/>
          </a:p>
        </p:txBody>
      </p:sp>
    </p:spTree>
    <p:extLst>
      <p:ext uri="{BB962C8B-B14F-4D97-AF65-F5344CB8AC3E}">
        <p14:creationId xmlns:p14="http://schemas.microsoft.com/office/powerpoint/2010/main" val="2327588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92196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8AA9CA-33FD-48CC-9B7E-F522965C2678}" type="datetimeFigureOut">
              <a:rPr lang="en-US" smtClean="0"/>
              <a:pPr/>
              <a:t>25/12/2020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85BCE4-8F9A-484A-AFD6-B4A7D2AB5D9E}" type="slidenum">
              <a:rPr lang="en-US" smtClean="0"/>
              <a:pPr/>
              <a:t>‹#›</a:t>
            </a:fld>
            <a:endParaRPr lang="en-US"/>
          </a:p>
        </p:txBody>
      </p:sp>
    </p:spTree>
    <p:extLst>
      <p:ext uri="{BB962C8B-B14F-4D97-AF65-F5344CB8AC3E}">
        <p14:creationId xmlns:p14="http://schemas.microsoft.com/office/powerpoint/2010/main" val="39023586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solidFill>
                  <a:srgbClr val="0070C0"/>
                </a:solidFill>
              </a:rPr>
              <a:t>ĐIỀU 12: </a:t>
            </a:r>
            <a:r>
              <a:rPr lang="en-US" sz="3600" b="1" dirty="0" smtClean="0">
                <a:solidFill>
                  <a:srgbClr val="FF0000"/>
                </a:solidFill>
              </a:rPr>
              <a:t>TỐC ĐỘ XE VÀ KHOẢNG CÁCH XE</a:t>
            </a:r>
            <a:endParaRPr lang="en-US" sz="3600" dirty="0">
              <a:solidFill>
                <a:srgbClr val="FF0000"/>
              </a:solidFill>
            </a:endParaRPr>
          </a:p>
        </p:txBody>
      </p:sp>
      <p:sp>
        <p:nvSpPr>
          <p:cNvPr id="3" name="Content Placeholder 2"/>
          <p:cNvSpPr>
            <a:spLocks noGrp="1"/>
          </p:cNvSpPr>
          <p:nvPr>
            <p:ph idx="1"/>
          </p:nvPr>
        </p:nvSpPr>
        <p:spPr>
          <a:xfrm>
            <a:off x="107504" y="764704"/>
            <a:ext cx="8928992" cy="2304256"/>
          </a:xfrm>
        </p:spPr>
        <p:txBody>
          <a:bodyPr>
            <a:noAutofit/>
          </a:bodyPr>
          <a:lstStyle/>
          <a:p>
            <a:pPr marL="0" indent="0" algn="just">
              <a:buNone/>
            </a:pPr>
            <a:r>
              <a:rPr lang="en-US" sz="3200" dirty="0" err="1" smtClean="0"/>
              <a:t>Thông</a:t>
            </a:r>
            <a:r>
              <a:rPr lang="en-US" sz="3200" dirty="0" smtClean="0"/>
              <a:t> </a:t>
            </a:r>
            <a:r>
              <a:rPr lang="en-US" sz="3200" dirty="0" err="1" smtClean="0"/>
              <a:t>tư</a:t>
            </a:r>
            <a:r>
              <a:rPr lang="en-US" sz="3200" dirty="0" smtClean="0"/>
              <a:t> 31/2019/TT-BGTVT </a:t>
            </a:r>
            <a:r>
              <a:rPr lang="en-US" sz="3200" dirty="0" err="1" smtClean="0"/>
              <a:t>ngày</a:t>
            </a:r>
            <a:r>
              <a:rPr lang="en-US" sz="3200" dirty="0" smtClean="0"/>
              <a:t> 29.8.2019 </a:t>
            </a:r>
            <a:r>
              <a:rPr lang="en-US" sz="3200" dirty="0" err="1" smtClean="0"/>
              <a:t>của</a:t>
            </a:r>
            <a:r>
              <a:rPr lang="en-US" sz="3200" dirty="0" smtClean="0"/>
              <a:t> </a:t>
            </a:r>
            <a:r>
              <a:rPr lang="en-US" sz="3200" dirty="0" err="1" smtClean="0"/>
              <a:t>Bộ</a:t>
            </a:r>
            <a:r>
              <a:rPr lang="en-US" sz="3200" dirty="0" smtClean="0"/>
              <a:t> GTVT </a:t>
            </a:r>
            <a:r>
              <a:rPr lang="vi-VN" sz="3200" dirty="0" smtClean="0"/>
              <a:t>Quy định về tốc độ và khoảng cách an toàn của xe cơ giới, xe máy chuyên dùng tham gia giao thông đường bộ</a:t>
            </a:r>
            <a:r>
              <a:rPr lang="en-US" sz="3200" dirty="0" smtClean="0"/>
              <a:t> </a:t>
            </a:r>
            <a:r>
              <a:rPr lang="en-US" sz="3200" dirty="0" err="1" smtClean="0"/>
              <a:t>như</a:t>
            </a:r>
            <a:r>
              <a:rPr lang="en-US" sz="3200" dirty="0" smtClean="0"/>
              <a:t> </a:t>
            </a:r>
            <a:r>
              <a:rPr lang="en-US" sz="3200" dirty="0" err="1" smtClean="0"/>
              <a:t>sau</a:t>
            </a:r>
            <a:r>
              <a:rPr lang="en-US" sz="3200" dirty="0" smtClean="0"/>
              <a:t>:</a:t>
            </a:r>
            <a:endParaRPr lang="en-US" sz="3200" dirty="0"/>
          </a:p>
        </p:txBody>
      </p:sp>
      <p:sp>
        <p:nvSpPr>
          <p:cNvPr id="4" name="TextBox 3"/>
          <p:cNvSpPr txBox="1"/>
          <p:nvPr/>
        </p:nvSpPr>
        <p:spPr>
          <a:xfrm>
            <a:off x="179512" y="2924944"/>
            <a:ext cx="8820472" cy="646331"/>
          </a:xfrm>
          <a:prstGeom prst="rect">
            <a:avLst/>
          </a:prstGeom>
          <a:noFill/>
        </p:spPr>
        <p:txBody>
          <a:bodyPr wrap="square" rtlCol="0">
            <a:spAutoFit/>
          </a:bodyPr>
          <a:lstStyle/>
          <a:p>
            <a:r>
              <a:rPr lang="vi-VN" b="1" dirty="0"/>
              <a:t>Điều 6. Tốc độ tối đa cho phép xe cơ giới trên đường bộ (trừ đường cao tốc) trong khu vực đông dân cư</a:t>
            </a: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236064869"/>
              </p:ext>
            </p:extLst>
          </p:nvPr>
        </p:nvGraphicFramePr>
        <p:xfrm>
          <a:off x="108397" y="3622248"/>
          <a:ext cx="8928099" cy="3119120"/>
        </p:xfrm>
        <a:graphic>
          <a:graphicData uri="http://schemas.openxmlformats.org/drawingml/2006/table">
            <a:tbl>
              <a:tblPr firstRow="1" bandRow="1">
                <a:tableStyleId>{5C22544A-7EE6-4342-B048-85BDC9FD1C3A}</a:tableStyleId>
              </a:tblPr>
              <a:tblGrid>
                <a:gridCol w="3599954"/>
                <a:gridCol w="2352112"/>
                <a:gridCol w="2976033"/>
              </a:tblGrid>
              <a:tr h="370840">
                <a:tc gridSpan="3">
                  <a:txBody>
                    <a:bodyPr/>
                    <a:lstStyle/>
                    <a:p>
                      <a:pPr algn="ctr"/>
                      <a:r>
                        <a:rPr lang="vi-VN" sz="1800" b="0" i="0" kern="1200" dirty="0" smtClean="0">
                          <a:solidFill>
                            <a:schemeClr val="lt1"/>
                          </a:solidFill>
                          <a:effectLst/>
                          <a:latin typeface="+mn-lt"/>
                          <a:ea typeface="+mn-ea"/>
                          <a:cs typeface="+mn-cs"/>
                        </a:rPr>
                        <a:t>Tốc độ tối đa cho phép</a:t>
                      </a:r>
                      <a:r>
                        <a:rPr lang="vi-VN" sz="1800" b="1" i="0" kern="1200" dirty="0" smtClean="0">
                          <a:solidFill>
                            <a:schemeClr val="lt1"/>
                          </a:solidFill>
                          <a:effectLst/>
                          <a:latin typeface="+mn-lt"/>
                          <a:ea typeface="+mn-ea"/>
                          <a:cs typeface="+mn-cs"/>
                        </a:rPr>
                        <a:t> trong khu đông dân cư</a:t>
                      </a:r>
                      <a:endParaRPr lang="en-US" dirty="0"/>
                    </a:p>
                  </a:txBody>
                  <a:tcPr/>
                </a:tc>
                <a:tc hMerge="1">
                  <a:txBody>
                    <a:bodyPr/>
                    <a:lstStyle/>
                    <a:p>
                      <a:endParaRPr lang="en-US"/>
                    </a:p>
                  </a:txBody>
                  <a:tcPr/>
                </a:tc>
                <a:tc hMerge="1">
                  <a:txBody>
                    <a:bodyPr/>
                    <a:lstStyle/>
                    <a:p>
                      <a:endParaRPr lang="en-US" dirty="0"/>
                    </a:p>
                  </a:txBody>
                  <a:tcPr/>
                </a:tc>
              </a:tr>
              <a:tr h="370840">
                <a:tc rowSpan="2">
                  <a:txBody>
                    <a:bodyPr/>
                    <a:lstStyle/>
                    <a:p>
                      <a:pPr algn="ctr"/>
                      <a:r>
                        <a:rPr lang="en-US" sz="1800" b="1" i="0" kern="1200" dirty="0" err="1" smtClean="0">
                          <a:solidFill>
                            <a:schemeClr val="dk1"/>
                          </a:solidFill>
                          <a:effectLst/>
                          <a:latin typeface="+mn-lt"/>
                          <a:ea typeface="+mn-ea"/>
                          <a:cs typeface="+mn-cs"/>
                        </a:rPr>
                        <a:t>Loại</a:t>
                      </a:r>
                      <a:r>
                        <a:rPr lang="en-US" sz="1800" b="1" i="0" kern="1200" dirty="0" smtClean="0">
                          <a:solidFill>
                            <a:schemeClr val="dk1"/>
                          </a:solidFill>
                          <a:effectLst/>
                          <a:latin typeface="+mn-lt"/>
                          <a:ea typeface="+mn-ea"/>
                          <a:cs typeface="+mn-cs"/>
                        </a:rPr>
                        <a:t> </a:t>
                      </a:r>
                      <a:r>
                        <a:rPr lang="en-US" sz="1800" b="1" i="0" kern="1200" dirty="0" err="1" smtClean="0">
                          <a:solidFill>
                            <a:schemeClr val="dk1"/>
                          </a:solidFill>
                          <a:effectLst/>
                          <a:latin typeface="+mn-lt"/>
                          <a:ea typeface="+mn-ea"/>
                          <a:cs typeface="+mn-cs"/>
                        </a:rPr>
                        <a:t>xe</a:t>
                      </a:r>
                      <a:endParaRPr lang="en-US" dirty="0"/>
                    </a:p>
                  </a:txBody>
                  <a:tcPr anchor="ctr"/>
                </a:tc>
                <a:tc gridSpan="2">
                  <a:txBody>
                    <a:bodyPr/>
                    <a:lstStyle/>
                    <a:p>
                      <a:pPr algn="ctr"/>
                      <a:r>
                        <a:rPr lang="vi-VN" sz="1800" b="1" i="0" kern="1200" dirty="0" smtClean="0">
                          <a:solidFill>
                            <a:schemeClr val="dk1"/>
                          </a:solidFill>
                          <a:effectLst/>
                          <a:latin typeface="+mn-lt"/>
                          <a:ea typeface="+mn-ea"/>
                          <a:cs typeface="+mn-cs"/>
                        </a:rPr>
                        <a:t>Tốc độ tối đa</a:t>
                      </a:r>
                      <a:endParaRPr lang="en-US" dirty="0"/>
                    </a:p>
                  </a:txBody>
                  <a:tcPr anchor="ctr"/>
                </a:tc>
                <a:tc hMerge="1">
                  <a:txBody>
                    <a:bodyPr/>
                    <a:lstStyle/>
                    <a:p>
                      <a:endParaRPr lang="en-US" dirty="0"/>
                    </a:p>
                  </a:txBody>
                  <a:tcPr/>
                </a:tc>
              </a:tr>
              <a:tr h="914400">
                <a:tc vMerge="1">
                  <a:txBody>
                    <a:bodyPr/>
                    <a:lstStyle/>
                    <a:p>
                      <a:pPr algn="ctr"/>
                      <a:endParaRPr lang="en-US" dirty="0"/>
                    </a:p>
                  </a:txBody>
                  <a:tcPr anchor="ctr"/>
                </a:tc>
                <a:tc>
                  <a:txBody>
                    <a:bodyPr/>
                    <a:lstStyle/>
                    <a:p>
                      <a:pPr algn="ctr"/>
                      <a:r>
                        <a:rPr lang="vi-VN" sz="1800" b="1" i="0" kern="1200" dirty="0" smtClean="0">
                          <a:solidFill>
                            <a:schemeClr val="dk1"/>
                          </a:solidFill>
                          <a:effectLst/>
                          <a:latin typeface="+mn-lt"/>
                          <a:ea typeface="+mn-ea"/>
                          <a:cs typeface="+mn-cs"/>
                        </a:rPr>
                        <a:t>Đường đôi</a:t>
                      </a:r>
                      <a:r>
                        <a:rPr lang="vi-VN" sz="1800" b="0" i="0" kern="1200" dirty="0" smtClean="0">
                          <a:solidFill>
                            <a:schemeClr val="dk1"/>
                          </a:solidFill>
                          <a:effectLst/>
                          <a:latin typeface="+mn-lt"/>
                          <a:ea typeface="+mn-ea"/>
                          <a:cs typeface="+mn-cs"/>
                        </a:rPr>
                        <a:t>; </a:t>
                      </a:r>
                      <a:r>
                        <a:rPr lang="en-US" sz="1800" b="0" i="0" kern="1200" dirty="0" smtClean="0">
                          <a:solidFill>
                            <a:schemeClr val="dk1"/>
                          </a:solidFill>
                          <a:effectLst/>
                          <a:latin typeface="+mn-lt"/>
                          <a:ea typeface="+mn-ea"/>
                          <a:cs typeface="+mn-cs"/>
                        </a:rPr>
                        <a:t>                  </a:t>
                      </a:r>
                      <a:r>
                        <a:rPr lang="vi-VN" sz="1800" b="0" i="0" kern="1200" dirty="0" smtClean="0">
                          <a:solidFill>
                            <a:schemeClr val="dk1"/>
                          </a:solidFill>
                          <a:effectLst/>
                          <a:latin typeface="+mn-lt"/>
                          <a:ea typeface="+mn-ea"/>
                          <a:cs typeface="+mn-cs"/>
                        </a:rPr>
                        <a:t>đường một chiều có </a:t>
                      </a:r>
                      <a:r>
                        <a:rPr lang="en-US" sz="1800" b="0" i="0" kern="1200" dirty="0" smtClean="0">
                          <a:solidFill>
                            <a:schemeClr val="dk1"/>
                          </a:solidFill>
                          <a:effectLst/>
                          <a:latin typeface="+mn-lt"/>
                          <a:ea typeface="+mn-ea"/>
                          <a:cs typeface="+mn-cs"/>
                        </a:rPr>
                        <a:t>   </a:t>
                      </a:r>
                      <a:r>
                        <a:rPr lang="vi-VN" sz="1800" b="0" i="0" kern="1200" dirty="0" smtClean="0">
                          <a:solidFill>
                            <a:schemeClr val="dk1"/>
                          </a:solidFill>
                          <a:effectLst/>
                          <a:latin typeface="+mn-lt"/>
                          <a:ea typeface="+mn-ea"/>
                          <a:cs typeface="+mn-cs"/>
                        </a:rPr>
                        <a:t>2 làn trở lên</a:t>
                      </a:r>
                      <a:endParaRPr lang="en-US" dirty="0"/>
                    </a:p>
                  </a:txBody>
                  <a:tcPr anchor="ctr"/>
                </a:tc>
                <a:tc>
                  <a:txBody>
                    <a:bodyPr/>
                    <a:lstStyle/>
                    <a:p>
                      <a:pPr algn="ctr"/>
                      <a:r>
                        <a:rPr lang="vi-VN" sz="1800" b="0" i="0" kern="1200" dirty="0" smtClean="0">
                          <a:solidFill>
                            <a:schemeClr val="dk1"/>
                          </a:solidFill>
                          <a:effectLst/>
                          <a:latin typeface="+mn-lt"/>
                          <a:ea typeface="+mn-ea"/>
                          <a:cs typeface="+mn-cs"/>
                        </a:rPr>
                        <a:t>Đường hai chiều không có dải phân cách giữa; đường một chiều có 1 làn xe</a:t>
                      </a:r>
                      <a:endParaRPr lang="en-US" dirty="0"/>
                    </a:p>
                  </a:txBody>
                  <a:tcPr anchor="ctr"/>
                </a:tc>
              </a:tr>
              <a:tr h="370840">
                <a:tc>
                  <a:txBody>
                    <a:bodyPr/>
                    <a:lstStyle/>
                    <a:p>
                      <a:r>
                        <a:rPr lang="vi-VN" sz="1800" b="0" i="0" kern="1200" dirty="0" smtClean="0">
                          <a:solidFill>
                            <a:schemeClr val="dk1"/>
                          </a:solidFill>
                          <a:effectLst/>
                          <a:latin typeface="+mn-lt"/>
                          <a:ea typeface="+mn-ea"/>
                          <a:cs typeface="+mn-cs"/>
                        </a:rPr>
                        <a:t>- </a:t>
                      </a:r>
                      <a:r>
                        <a:rPr lang="vi-VN" sz="1800" b="1" i="0" kern="1200" dirty="0" smtClean="0">
                          <a:solidFill>
                            <a:srgbClr val="FF0000"/>
                          </a:solidFill>
                          <a:effectLst/>
                          <a:latin typeface="+mn-lt"/>
                          <a:ea typeface="+mn-ea"/>
                          <a:cs typeface="+mn-cs"/>
                        </a:rPr>
                        <a:t>Ô tô</a:t>
                      </a:r>
                      <a:r>
                        <a:rPr lang="en-US" sz="1800" b="0" i="0" kern="1200" dirty="0" smtClean="0">
                          <a:solidFill>
                            <a:schemeClr val="dk1"/>
                          </a:solidFill>
                          <a:effectLst/>
                          <a:latin typeface="+mn-lt"/>
                          <a:ea typeface="+mn-ea"/>
                          <a:cs typeface="+mn-cs"/>
                        </a:rPr>
                        <a:t>.</a:t>
                      </a:r>
                      <a:endParaRPr lang="vi-VN" sz="1800" b="0" i="0" kern="1200" dirty="0" smtClean="0">
                        <a:solidFill>
                          <a:schemeClr val="dk1"/>
                        </a:solidFill>
                        <a:effectLst/>
                        <a:latin typeface="+mn-lt"/>
                        <a:ea typeface="+mn-ea"/>
                        <a:cs typeface="+mn-cs"/>
                      </a:endParaRPr>
                    </a:p>
                    <a:p>
                      <a:r>
                        <a:rPr lang="vi-VN" sz="1800" b="0" i="0" kern="1200" dirty="0" smtClean="0">
                          <a:solidFill>
                            <a:schemeClr val="dk1"/>
                          </a:solidFill>
                          <a:effectLst/>
                          <a:latin typeface="+mn-lt"/>
                          <a:ea typeface="+mn-ea"/>
                          <a:cs typeface="+mn-cs"/>
                        </a:rPr>
                        <a:t>- </a:t>
                      </a:r>
                      <a:r>
                        <a:rPr lang="vi-VN" sz="1800" b="1" i="0" kern="1200" dirty="0" smtClean="0">
                          <a:solidFill>
                            <a:schemeClr val="dk1"/>
                          </a:solidFill>
                          <a:effectLst/>
                          <a:latin typeface="+mn-lt"/>
                          <a:ea typeface="+mn-ea"/>
                          <a:cs typeface="+mn-cs"/>
                        </a:rPr>
                        <a:t>Xe mô tô </a:t>
                      </a:r>
                      <a:r>
                        <a:rPr lang="en-US" sz="1800" b="1" i="0" kern="1200" dirty="0" smtClean="0">
                          <a:solidFill>
                            <a:schemeClr val="dk1"/>
                          </a:solidFill>
                          <a:effectLst/>
                          <a:latin typeface="+mn-lt"/>
                          <a:ea typeface="+mn-ea"/>
                          <a:cs typeface="+mn-cs"/>
                        </a:rPr>
                        <a:t>2 </a:t>
                      </a:r>
                      <a:r>
                        <a:rPr lang="vi-VN" sz="1800" b="1" i="0" kern="1200" dirty="0" smtClean="0">
                          <a:solidFill>
                            <a:schemeClr val="dk1"/>
                          </a:solidFill>
                          <a:effectLst/>
                          <a:latin typeface="+mn-lt"/>
                          <a:ea typeface="+mn-ea"/>
                          <a:cs typeface="+mn-cs"/>
                        </a:rPr>
                        <a:t>bánh</a:t>
                      </a:r>
                      <a:r>
                        <a:rPr lang="vi-VN" sz="1800" b="0" i="0" kern="1200" dirty="0" smtClean="0">
                          <a:solidFill>
                            <a:schemeClr val="dk1"/>
                          </a:solidFill>
                          <a:effectLst/>
                          <a:latin typeface="+mn-lt"/>
                          <a:ea typeface="+mn-ea"/>
                          <a:cs typeface="+mn-cs"/>
                        </a:rPr>
                        <a:t>, </a:t>
                      </a:r>
                      <a:r>
                        <a:rPr lang="en-US" sz="1800" b="0" i="0" kern="1200" dirty="0" smtClean="0">
                          <a:solidFill>
                            <a:schemeClr val="dk1"/>
                          </a:solidFill>
                          <a:effectLst/>
                          <a:latin typeface="+mn-lt"/>
                          <a:ea typeface="+mn-ea"/>
                          <a:cs typeface="+mn-cs"/>
                        </a:rPr>
                        <a:t>3 </a:t>
                      </a:r>
                      <a:r>
                        <a:rPr lang="vi-VN" sz="1800" b="0" i="0" kern="1200" dirty="0" smtClean="0">
                          <a:solidFill>
                            <a:schemeClr val="dk1"/>
                          </a:solidFill>
                          <a:effectLst/>
                          <a:latin typeface="+mn-lt"/>
                          <a:ea typeface="+mn-ea"/>
                          <a:cs typeface="+mn-cs"/>
                        </a:rPr>
                        <a:t>bánh</a:t>
                      </a:r>
                      <a:r>
                        <a:rPr lang="en-US" sz="1800" b="0" i="0" kern="1200" dirty="0" smtClean="0">
                          <a:solidFill>
                            <a:schemeClr val="dk1"/>
                          </a:solidFill>
                          <a:effectLst/>
                          <a:latin typeface="+mn-lt"/>
                          <a:ea typeface="+mn-ea"/>
                          <a:cs typeface="+mn-cs"/>
                        </a:rPr>
                        <a:t>.</a:t>
                      </a:r>
                      <a:endParaRPr lang="vi-VN" sz="1800" b="0" i="0" kern="1200" dirty="0" smtClean="0">
                        <a:solidFill>
                          <a:schemeClr val="dk1"/>
                        </a:solidFill>
                        <a:effectLst/>
                        <a:latin typeface="+mn-lt"/>
                        <a:ea typeface="+mn-ea"/>
                        <a:cs typeface="+mn-cs"/>
                      </a:endParaRPr>
                    </a:p>
                    <a:p>
                      <a:r>
                        <a:rPr lang="vi-VN" sz="1800" b="0" i="0" kern="1200" dirty="0" smtClean="0">
                          <a:solidFill>
                            <a:schemeClr val="dk1"/>
                          </a:solidFill>
                          <a:effectLst/>
                          <a:latin typeface="+mn-lt"/>
                          <a:ea typeface="+mn-ea"/>
                          <a:cs typeface="+mn-cs"/>
                        </a:rPr>
                        <a:t>- Máy kéo</a:t>
                      </a:r>
                      <a:r>
                        <a:rPr lang="en-US" sz="1800" b="0" i="0" kern="1200" dirty="0" smtClean="0">
                          <a:solidFill>
                            <a:schemeClr val="dk1"/>
                          </a:solidFill>
                          <a:effectLst/>
                          <a:latin typeface="+mn-lt"/>
                          <a:ea typeface="+mn-ea"/>
                          <a:cs typeface="+mn-cs"/>
                        </a:rPr>
                        <a:t>.</a:t>
                      </a:r>
                      <a:endParaRPr lang="vi-VN" sz="1800" b="0" i="0" kern="1200" dirty="0" smtClean="0">
                        <a:solidFill>
                          <a:schemeClr val="dk1"/>
                        </a:solidFill>
                        <a:effectLst/>
                        <a:latin typeface="+mn-lt"/>
                        <a:ea typeface="+mn-ea"/>
                        <a:cs typeface="+mn-cs"/>
                      </a:endParaRPr>
                    </a:p>
                    <a:p>
                      <a:r>
                        <a:rPr lang="vi-VN" sz="1800" b="0" i="0" kern="1200" dirty="0" smtClean="0">
                          <a:solidFill>
                            <a:schemeClr val="dk1"/>
                          </a:solidFill>
                          <a:effectLst/>
                          <a:latin typeface="+mn-lt"/>
                          <a:ea typeface="+mn-ea"/>
                          <a:cs typeface="+mn-cs"/>
                        </a:rPr>
                        <a:t>- Rơ moóc hoặc sơ mi rơ moóc được kéo bởi xe ô tô, máy kéo</a:t>
                      </a:r>
                      <a:r>
                        <a:rPr lang="en-US" sz="1800" b="0" i="0" kern="1200" dirty="0" smtClean="0">
                          <a:solidFill>
                            <a:schemeClr val="dk1"/>
                          </a:solidFill>
                          <a:effectLst/>
                          <a:latin typeface="+mn-lt"/>
                          <a:ea typeface="+mn-ea"/>
                          <a:cs typeface="+mn-cs"/>
                        </a:rPr>
                        <a:t>.</a:t>
                      </a:r>
                      <a:endParaRPr lang="vi-VN" sz="1800" b="0" i="0" kern="1200" dirty="0" smtClean="0">
                        <a:solidFill>
                          <a:schemeClr val="dk1"/>
                        </a:solidFill>
                        <a:effectLst/>
                        <a:latin typeface="+mn-lt"/>
                        <a:ea typeface="+mn-ea"/>
                        <a:cs typeface="+mn-cs"/>
                      </a:endParaRPr>
                    </a:p>
                  </a:txBody>
                  <a:tcPr anchor="ctr"/>
                </a:tc>
                <a:tc>
                  <a:txBody>
                    <a:bodyPr/>
                    <a:lstStyle/>
                    <a:p>
                      <a:pPr algn="ctr"/>
                      <a:r>
                        <a:rPr lang="en-US" sz="1800" b="0" i="0" kern="1200" dirty="0" smtClean="0">
                          <a:solidFill>
                            <a:schemeClr val="dk1"/>
                          </a:solidFill>
                          <a:effectLst/>
                          <a:latin typeface="+mn-lt"/>
                          <a:ea typeface="+mn-ea"/>
                          <a:cs typeface="+mn-cs"/>
                        </a:rPr>
                        <a:t>60 km/h</a:t>
                      </a:r>
                      <a:endParaRPr lang="en-US" dirty="0"/>
                    </a:p>
                  </a:txBody>
                  <a:tcPr anchor="ctr"/>
                </a:tc>
                <a:tc>
                  <a:txBody>
                    <a:bodyPr/>
                    <a:lstStyle/>
                    <a:p>
                      <a:pPr algn="ctr"/>
                      <a:r>
                        <a:rPr lang="en-US" sz="1800" b="0" i="0" kern="1200" dirty="0" smtClean="0">
                          <a:solidFill>
                            <a:schemeClr val="dk1"/>
                          </a:solidFill>
                          <a:effectLst/>
                          <a:latin typeface="+mn-lt"/>
                          <a:ea typeface="+mn-ea"/>
                          <a:cs typeface="+mn-cs"/>
                        </a:rPr>
                        <a:t>50 km/h</a:t>
                      </a:r>
                      <a:endParaRPr lang="en-US" dirty="0"/>
                    </a:p>
                  </a:txBody>
                  <a:tcPr anchor="ctr"/>
                </a:tc>
              </a:tr>
            </a:tbl>
          </a:graphicData>
        </a:graphic>
      </p:graphicFrame>
    </p:spTree>
    <p:extLst>
      <p:ext uri="{BB962C8B-B14F-4D97-AF65-F5344CB8AC3E}">
        <p14:creationId xmlns:p14="http://schemas.microsoft.com/office/powerpoint/2010/main" val="31156766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ĐIỀU 12: </a:t>
            </a:r>
            <a:r>
              <a:rPr lang="en-US" b="1" dirty="0">
                <a:solidFill>
                  <a:srgbClr val="FF0000"/>
                </a:solidFill>
              </a:rPr>
              <a:t>TỐC ĐỘ XE VÀ KHOẢNG CÁCH XE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06597819"/>
              </p:ext>
            </p:extLst>
          </p:nvPr>
        </p:nvGraphicFramePr>
        <p:xfrm>
          <a:off x="107950" y="1628802"/>
          <a:ext cx="8928099" cy="5112566"/>
        </p:xfrm>
        <a:graphic>
          <a:graphicData uri="http://schemas.openxmlformats.org/drawingml/2006/table">
            <a:tbl>
              <a:tblPr firstRow="1" bandRow="1">
                <a:tableStyleId>{5C22544A-7EE6-4342-B048-85BDC9FD1C3A}</a:tableStyleId>
              </a:tblPr>
              <a:tblGrid>
                <a:gridCol w="3815978"/>
                <a:gridCol w="2136088"/>
                <a:gridCol w="2976033"/>
              </a:tblGrid>
              <a:tr h="409115">
                <a:tc gridSpan="3">
                  <a:txBody>
                    <a:bodyPr/>
                    <a:lstStyle/>
                    <a:p>
                      <a:pPr algn="ctr"/>
                      <a:r>
                        <a:rPr lang="vi-VN" sz="1800" b="1" i="0" kern="1200" dirty="0" smtClean="0">
                          <a:solidFill>
                            <a:schemeClr val="lt1"/>
                          </a:solidFill>
                          <a:effectLst/>
                          <a:latin typeface="+mn-lt"/>
                          <a:ea typeface="+mn-ea"/>
                          <a:cs typeface="+mn-cs"/>
                        </a:rPr>
                        <a:t>Tốc độ tối đa cho phép ngoài khu đông dân cư</a:t>
                      </a:r>
                      <a:endParaRPr lang="en-US" dirty="0"/>
                    </a:p>
                  </a:txBody>
                  <a:tcPr/>
                </a:tc>
                <a:tc hMerge="1">
                  <a:txBody>
                    <a:bodyPr/>
                    <a:lstStyle/>
                    <a:p>
                      <a:endParaRPr lang="en-US" dirty="0"/>
                    </a:p>
                  </a:txBody>
                  <a:tcPr/>
                </a:tc>
                <a:tc hMerge="1">
                  <a:txBody>
                    <a:bodyPr/>
                    <a:lstStyle/>
                    <a:p>
                      <a:endParaRPr lang="en-US" dirty="0"/>
                    </a:p>
                  </a:txBody>
                  <a:tcPr/>
                </a:tc>
              </a:tr>
              <a:tr h="409115">
                <a:tc rowSpan="2">
                  <a:txBody>
                    <a:bodyPr/>
                    <a:lstStyle/>
                    <a:p>
                      <a:pPr algn="ctr"/>
                      <a:r>
                        <a:rPr lang="en-US" sz="1800" b="1" i="0" kern="1200" dirty="0" err="1" smtClean="0">
                          <a:solidFill>
                            <a:schemeClr val="dk1"/>
                          </a:solidFill>
                          <a:effectLst/>
                          <a:latin typeface="+mn-lt"/>
                          <a:ea typeface="+mn-ea"/>
                          <a:cs typeface="+mn-cs"/>
                        </a:rPr>
                        <a:t>Loại</a:t>
                      </a:r>
                      <a:r>
                        <a:rPr lang="en-US" sz="1800" b="1" i="0" kern="1200" dirty="0" smtClean="0">
                          <a:solidFill>
                            <a:schemeClr val="dk1"/>
                          </a:solidFill>
                          <a:effectLst/>
                          <a:latin typeface="+mn-lt"/>
                          <a:ea typeface="+mn-ea"/>
                          <a:cs typeface="+mn-cs"/>
                        </a:rPr>
                        <a:t> xe9</a:t>
                      </a:r>
                      <a:endParaRPr lang="en-US" dirty="0"/>
                    </a:p>
                  </a:txBody>
                  <a:tcPr anchor="ctr"/>
                </a:tc>
                <a:tc gridSpan="2">
                  <a:txBody>
                    <a:bodyPr/>
                    <a:lstStyle/>
                    <a:p>
                      <a:pPr algn="ctr"/>
                      <a:r>
                        <a:rPr lang="vi-VN" sz="1800" b="1" i="0" kern="1200" dirty="0" smtClean="0">
                          <a:solidFill>
                            <a:schemeClr val="dk1"/>
                          </a:solidFill>
                          <a:effectLst/>
                          <a:latin typeface="+mn-lt"/>
                          <a:ea typeface="+mn-ea"/>
                          <a:cs typeface="+mn-cs"/>
                        </a:rPr>
                        <a:t>Tốc độ tối đa</a:t>
                      </a:r>
                      <a:endParaRPr lang="en-US" dirty="0"/>
                    </a:p>
                  </a:txBody>
                  <a:tcPr anchor="ctr"/>
                </a:tc>
                <a:tc hMerge="1">
                  <a:txBody>
                    <a:bodyPr/>
                    <a:lstStyle/>
                    <a:p>
                      <a:endParaRPr lang="en-US" dirty="0"/>
                    </a:p>
                  </a:txBody>
                  <a:tcPr/>
                </a:tc>
              </a:tr>
              <a:tr h="914863">
                <a:tc vMerge="1">
                  <a:txBody>
                    <a:bodyPr/>
                    <a:lstStyle/>
                    <a:p>
                      <a:pPr algn="ctr"/>
                      <a:endParaRPr lang="en-US" dirty="0"/>
                    </a:p>
                  </a:txBody>
                  <a:tcPr anchor="ctr"/>
                </a:tc>
                <a:tc>
                  <a:txBody>
                    <a:bodyPr/>
                    <a:lstStyle/>
                    <a:p>
                      <a:pPr algn="ctr"/>
                      <a:r>
                        <a:rPr lang="vi-VN" sz="1800" b="0" i="0" kern="1200" dirty="0" smtClean="0">
                          <a:solidFill>
                            <a:schemeClr val="dk1"/>
                          </a:solidFill>
                          <a:effectLst/>
                          <a:latin typeface="+mn-lt"/>
                          <a:ea typeface="+mn-ea"/>
                          <a:cs typeface="+mn-cs"/>
                        </a:rPr>
                        <a:t>Đường đôi; </a:t>
                      </a:r>
                      <a:r>
                        <a:rPr lang="en-US" sz="1800" b="0" i="0" kern="1200" dirty="0" smtClean="0">
                          <a:solidFill>
                            <a:schemeClr val="dk1"/>
                          </a:solidFill>
                          <a:effectLst/>
                          <a:latin typeface="+mn-lt"/>
                          <a:ea typeface="+mn-ea"/>
                          <a:cs typeface="+mn-cs"/>
                        </a:rPr>
                        <a:t>                  </a:t>
                      </a:r>
                      <a:r>
                        <a:rPr lang="vi-VN" sz="1800" b="0" i="0" kern="1200" dirty="0" smtClean="0">
                          <a:solidFill>
                            <a:schemeClr val="dk1"/>
                          </a:solidFill>
                          <a:effectLst/>
                          <a:latin typeface="+mn-lt"/>
                          <a:ea typeface="+mn-ea"/>
                          <a:cs typeface="+mn-cs"/>
                        </a:rPr>
                        <a:t>đường một chiều có </a:t>
                      </a:r>
                      <a:r>
                        <a:rPr lang="en-US" sz="1800" b="0" i="0" kern="1200" dirty="0" smtClean="0">
                          <a:solidFill>
                            <a:schemeClr val="dk1"/>
                          </a:solidFill>
                          <a:effectLst/>
                          <a:latin typeface="+mn-lt"/>
                          <a:ea typeface="+mn-ea"/>
                          <a:cs typeface="+mn-cs"/>
                        </a:rPr>
                        <a:t> </a:t>
                      </a:r>
                      <a:r>
                        <a:rPr lang="vi-VN" sz="1800" b="0" i="0" kern="1200" dirty="0" smtClean="0">
                          <a:solidFill>
                            <a:schemeClr val="dk1"/>
                          </a:solidFill>
                          <a:effectLst/>
                          <a:latin typeface="+mn-lt"/>
                          <a:ea typeface="+mn-ea"/>
                          <a:cs typeface="+mn-cs"/>
                        </a:rPr>
                        <a:t>2 làn trở lên</a:t>
                      </a:r>
                      <a:endParaRPr lang="en-US" dirty="0"/>
                    </a:p>
                  </a:txBody>
                  <a:tcPr anchor="ctr"/>
                </a:tc>
                <a:tc>
                  <a:txBody>
                    <a:bodyPr/>
                    <a:lstStyle/>
                    <a:p>
                      <a:pPr algn="ctr"/>
                      <a:r>
                        <a:rPr lang="vi-VN" sz="1800" b="0" i="0" kern="1200" dirty="0" smtClean="0">
                          <a:solidFill>
                            <a:schemeClr val="dk1"/>
                          </a:solidFill>
                          <a:effectLst/>
                          <a:latin typeface="+mn-lt"/>
                          <a:ea typeface="+mn-ea"/>
                          <a:cs typeface="+mn-cs"/>
                        </a:rPr>
                        <a:t>Đường hai chiều không có dải phân cách giữa; đường một chiều có 1 làn xe</a:t>
                      </a:r>
                      <a:endParaRPr lang="en-US" dirty="0"/>
                    </a:p>
                  </a:txBody>
                  <a:tcPr anchor="ctr"/>
                </a:tc>
              </a:tr>
              <a:tr h="958407">
                <a:tc>
                  <a:txBody>
                    <a:bodyPr/>
                    <a:lstStyle/>
                    <a:p>
                      <a:pPr fontAlgn="t">
                        <a:spcAft>
                          <a:spcPts val="0"/>
                        </a:spcAft>
                      </a:pPr>
                      <a:r>
                        <a:rPr lang="vi-VN" dirty="0">
                          <a:solidFill>
                            <a:srgbClr val="222222"/>
                          </a:solidFill>
                          <a:effectLst/>
                        </a:rPr>
                        <a:t>- Ô tô con, ô tô chở người </a:t>
                      </a:r>
                      <a:r>
                        <a:rPr lang="vi-VN" b="1" dirty="0">
                          <a:solidFill>
                            <a:srgbClr val="FF0000"/>
                          </a:solidFill>
                          <a:effectLst/>
                        </a:rPr>
                        <a:t>đến 30 </a:t>
                      </a:r>
                      <a:r>
                        <a:rPr lang="vi-VN" dirty="0">
                          <a:solidFill>
                            <a:srgbClr val="222222"/>
                          </a:solidFill>
                          <a:effectLst/>
                        </a:rPr>
                        <a:t>chỗ (trừ xe buýt); ô tô tải trọng tải đến 3,5 tấn</a:t>
                      </a:r>
                    </a:p>
                  </a:txBody>
                  <a:tcPr marL="68580" marR="68580" marT="0" marB="0" anchor="ctr"/>
                </a:tc>
                <a:tc>
                  <a:txBody>
                    <a:bodyPr/>
                    <a:lstStyle/>
                    <a:p>
                      <a:pPr algn="ctr" fontAlgn="t">
                        <a:spcAft>
                          <a:spcPts val="0"/>
                        </a:spcAft>
                      </a:pPr>
                      <a:r>
                        <a:rPr lang="en-US" dirty="0" smtClean="0">
                          <a:solidFill>
                            <a:srgbClr val="222222"/>
                          </a:solidFill>
                          <a:effectLst/>
                        </a:rPr>
                        <a:t>90 km/h</a:t>
                      </a:r>
                      <a:endParaRPr lang="en-US" dirty="0">
                        <a:solidFill>
                          <a:srgbClr val="222222"/>
                        </a:solidFill>
                        <a:effectLst/>
                      </a:endParaRPr>
                    </a:p>
                  </a:txBody>
                  <a:tcPr marL="68580" marR="68580" marT="0" marB="0" anchor="ctr"/>
                </a:tc>
                <a:tc>
                  <a:txBody>
                    <a:bodyPr/>
                    <a:lstStyle/>
                    <a:p>
                      <a:pPr algn="ctr" fontAlgn="t">
                        <a:spcAft>
                          <a:spcPts val="0"/>
                        </a:spcAft>
                      </a:pPr>
                      <a:r>
                        <a:rPr lang="en-US">
                          <a:solidFill>
                            <a:srgbClr val="222222"/>
                          </a:solidFill>
                          <a:effectLst/>
                        </a:rPr>
                        <a:t>80 km/h</a:t>
                      </a:r>
                    </a:p>
                  </a:txBody>
                  <a:tcPr marL="68580" marR="68580" marT="0" marB="0" anchor="ctr"/>
                </a:tc>
              </a:tr>
              <a:tr h="907900">
                <a:tc>
                  <a:txBody>
                    <a:bodyPr/>
                    <a:lstStyle/>
                    <a:p>
                      <a:pPr fontAlgn="t">
                        <a:spcAft>
                          <a:spcPts val="0"/>
                        </a:spcAft>
                      </a:pPr>
                      <a:r>
                        <a:rPr lang="vi-VN" dirty="0">
                          <a:solidFill>
                            <a:srgbClr val="222222"/>
                          </a:solidFill>
                          <a:effectLst/>
                        </a:rPr>
                        <a:t>- Ô tô chở người </a:t>
                      </a:r>
                      <a:r>
                        <a:rPr lang="vi-VN" b="1" dirty="0">
                          <a:solidFill>
                            <a:srgbClr val="FF0000"/>
                          </a:solidFill>
                          <a:effectLst/>
                        </a:rPr>
                        <a:t>trên 30 </a:t>
                      </a:r>
                      <a:r>
                        <a:rPr lang="vi-VN" dirty="0">
                          <a:solidFill>
                            <a:srgbClr val="222222"/>
                          </a:solidFill>
                          <a:effectLst/>
                        </a:rPr>
                        <a:t>chỗ (trừ xe buýt); ô tô tải trọng tải trên 3,5 tấn</a:t>
                      </a:r>
                    </a:p>
                  </a:txBody>
                  <a:tcPr marL="68580" marR="68580" marT="0" marB="0" anchor="ctr"/>
                </a:tc>
                <a:tc>
                  <a:txBody>
                    <a:bodyPr/>
                    <a:lstStyle/>
                    <a:p>
                      <a:pPr algn="ctr" fontAlgn="t">
                        <a:spcAft>
                          <a:spcPts val="0"/>
                        </a:spcAft>
                      </a:pPr>
                      <a:r>
                        <a:rPr lang="en-US" dirty="0">
                          <a:solidFill>
                            <a:srgbClr val="222222"/>
                          </a:solidFill>
                          <a:effectLst/>
                        </a:rPr>
                        <a:t>80 km/h</a:t>
                      </a:r>
                    </a:p>
                  </a:txBody>
                  <a:tcPr marL="68580" marR="68580" marT="0" marB="0" anchor="ctr"/>
                </a:tc>
                <a:tc>
                  <a:txBody>
                    <a:bodyPr/>
                    <a:lstStyle/>
                    <a:p>
                      <a:pPr algn="ctr" fontAlgn="t">
                        <a:spcAft>
                          <a:spcPts val="0"/>
                        </a:spcAft>
                      </a:pPr>
                      <a:r>
                        <a:rPr lang="en-US" dirty="0">
                          <a:solidFill>
                            <a:srgbClr val="222222"/>
                          </a:solidFill>
                          <a:effectLst/>
                        </a:rPr>
                        <a:t>70 km/h</a:t>
                      </a:r>
                    </a:p>
                  </a:txBody>
                  <a:tcPr marL="68580" marR="68580" marT="0" marB="0" anchor="ctr"/>
                </a:tc>
              </a:tr>
              <a:tr h="907900">
                <a:tc>
                  <a:txBody>
                    <a:bodyPr/>
                    <a:lstStyle/>
                    <a:p>
                      <a:pPr fontAlgn="t">
                        <a:spcAft>
                          <a:spcPts val="0"/>
                        </a:spcAft>
                      </a:pPr>
                      <a:r>
                        <a:rPr lang="vi-VN" dirty="0">
                          <a:solidFill>
                            <a:srgbClr val="222222"/>
                          </a:solidFill>
                          <a:effectLst/>
                        </a:rPr>
                        <a:t>- </a:t>
                      </a:r>
                      <a:r>
                        <a:rPr lang="vi-VN" b="1" dirty="0">
                          <a:solidFill>
                            <a:srgbClr val="FF0000"/>
                          </a:solidFill>
                          <a:effectLst/>
                        </a:rPr>
                        <a:t>Xe buýt</a:t>
                      </a:r>
                      <a:r>
                        <a:rPr lang="vi-VN" dirty="0">
                          <a:solidFill>
                            <a:srgbClr val="222222"/>
                          </a:solidFill>
                          <a:effectLst/>
                        </a:rPr>
                        <a:t>; ô tô đầu kéo kéo sơ mi rơ moóc; ô tô chuyên dùng; xe mô tô</a:t>
                      </a:r>
                    </a:p>
                  </a:txBody>
                  <a:tcPr marL="68580" marR="68580" marT="0" marB="0" anchor="ctr"/>
                </a:tc>
                <a:tc>
                  <a:txBody>
                    <a:bodyPr/>
                    <a:lstStyle/>
                    <a:p>
                      <a:pPr algn="ctr" fontAlgn="t">
                        <a:spcAft>
                          <a:spcPts val="0"/>
                        </a:spcAft>
                      </a:pPr>
                      <a:r>
                        <a:rPr lang="en-US" dirty="0">
                          <a:solidFill>
                            <a:srgbClr val="222222"/>
                          </a:solidFill>
                          <a:effectLst/>
                        </a:rPr>
                        <a:t>70 km/h</a:t>
                      </a:r>
                    </a:p>
                  </a:txBody>
                  <a:tcPr marL="68580" marR="68580" marT="0" marB="0" anchor="ctr"/>
                </a:tc>
                <a:tc>
                  <a:txBody>
                    <a:bodyPr/>
                    <a:lstStyle/>
                    <a:p>
                      <a:pPr algn="ctr" fontAlgn="t">
                        <a:spcAft>
                          <a:spcPts val="0"/>
                        </a:spcAft>
                      </a:pPr>
                      <a:r>
                        <a:rPr lang="en-US" dirty="0">
                          <a:solidFill>
                            <a:srgbClr val="222222"/>
                          </a:solidFill>
                          <a:effectLst/>
                        </a:rPr>
                        <a:t>60 km/h</a:t>
                      </a:r>
                    </a:p>
                  </a:txBody>
                  <a:tcPr marL="68580" marR="68580" marT="0" marB="0" anchor="ctr"/>
                </a:tc>
              </a:tr>
              <a:tr h="605266">
                <a:tc>
                  <a:txBody>
                    <a:bodyPr/>
                    <a:lstStyle/>
                    <a:p>
                      <a:pPr fontAlgn="t">
                        <a:spcAft>
                          <a:spcPts val="0"/>
                        </a:spcAft>
                      </a:pPr>
                      <a:r>
                        <a:rPr lang="vi-VN" dirty="0">
                          <a:solidFill>
                            <a:srgbClr val="222222"/>
                          </a:solidFill>
                          <a:effectLst/>
                        </a:rPr>
                        <a:t>- Ô tô kéo rơ moóc; ô tô kéo xe </a:t>
                      </a:r>
                      <a:r>
                        <a:rPr lang="vi-VN" dirty="0" smtClean="0">
                          <a:solidFill>
                            <a:srgbClr val="222222"/>
                          </a:solidFill>
                          <a:effectLst/>
                        </a:rPr>
                        <a:t>khác</a:t>
                      </a:r>
                      <a:r>
                        <a:rPr lang="en-US" dirty="0" smtClean="0">
                          <a:solidFill>
                            <a:srgbClr val="222222"/>
                          </a:solidFill>
                          <a:effectLst/>
                        </a:rPr>
                        <a:t>, </a:t>
                      </a:r>
                      <a:r>
                        <a:rPr lang="vi-VN" dirty="0" smtClean="0">
                          <a:solidFill>
                            <a:srgbClr val="222222"/>
                          </a:solidFill>
                          <a:effectLst/>
                        </a:rPr>
                        <a:t>ô </a:t>
                      </a:r>
                      <a:r>
                        <a:rPr lang="vi-VN" dirty="0" smtClean="0">
                          <a:solidFill>
                            <a:srgbClr val="222222"/>
                          </a:solidFill>
                          <a:effectLst/>
                          <a:latin typeface="+mn-lt"/>
                        </a:rPr>
                        <a:t>tô</a:t>
                      </a:r>
                      <a:r>
                        <a:rPr lang="en-US" dirty="0" smtClean="0">
                          <a:solidFill>
                            <a:srgbClr val="222222"/>
                          </a:solidFill>
                          <a:effectLst/>
                          <a:latin typeface="+mn-lt"/>
                        </a:rPr>
                        <a:t> </a:t>
                      </a:r>
                      <a:r>
                        <a:rPr lang="en-US" baseline="0" dirty="0" smtClean="0">
                          <a:solidFill>
                            <a:srgbClr val="222222"/>
                          </a:solidFill>
                          <a:effectLst/>
                          <a:latin typeface="+mn-lt"/>
                        </a:rPr>
                        <a:t> </a:t>
                      </a:r>
                      <a:r>
                        <a:rPr lang="en-US" baseline="0" dirty="0" err="1" smtClean="0">
                          <a:solidFill>
                            <a:srgbClr val="222222"/>
                          </a:solidFill>
                          <a:effectLst/>
                          <a:latin typeface="+mn-lt"/>
                        </a:rPr>
                        <a:t>trộn</a:t>
                      </a:r>
                      <a:r>
                        <a:rPr lang="en-US" baseline="0" dirty="0" smtClean="0">
                          <a:solidFill>
                            <a:srgbClr val="222222"/>
                          </a:solidFill>
                          <a:effectLst/>
                          <a:latin typeface="+mn-lt"/>
                        </a:rPr>
                        <a:t> </a:t>
                      </a:r>
                      <a:r>
                        <a:rPr lang="en-US" baseline="0" dirty="0" err="1" smtClean="0">
                          <a:solidFill>
                            <a:srgbClr val="222222"/>
                          </a:solidFill>
                          <a:effectLst/>
                          <a:latin typeface="+mn-lt"/>
                        </a:rPr>
                        <a:t>vữa</a:t>
                      </a:r>
                      <a:r>
                        <a:rPr lang="en-US" baseline="0" dirty="0" smtClean="0">
                          <a:solidFill>
                            <a:srgbClr val="222222"/>
                          </a:solidFill>
                          <a:effectLst/>
                          <a:latin typeface="+mn-lt"/>
                        </a:rPr>
                        <a:t>, …</a:t>
                      </a:r>
                      <a:endParaRPr lang="vi-VN" sz="1800" kern="1200" dirty="0">
                        <a:solidFill>
                          <a:srgbClr val="222222"/>
                        </a:solidFill>
                        <a:effectLst/>
                        <a:latin typeface="+mn-lt"/>
                        <a:ea typeface="+mn-ea"/>
                        <a:cs typeface="+mn-cs"/>
                      </a:endParaRPr>
                    </a:p>
                  </a:txBody>
                  <a:tcPr marL="68580" marR="68580" marT="0" marB="0" anchor="ctr"/>
                </a:tc>
                <a:tc>
                  <a:txBody>
                    <a:bodyPr/>
                    <a:lstStyle/>
                    <a:p>
                      <a:pPr algn="ctr" fontAlgn="t">
                        <a:spcAft>
                          <a:spcPts val="0"/>
                        </a:spcAft>
                      </a:pPr>
                      <a:r>
                        <a:rPr lang="en-US" dirty="0">
                          <a:solidFill>
                            <a:srgbClr val="222222"/>
                          </a:solidFill>
                          <a:effectLst/>
                        </a:rPr>
                        <a:t>60 km/h</a:t>
                      </a:r>
                    </a:p>
                  </a:txBody>
                  <a:tcPr marL="68580" marR="68580" marT="0" marB="0" anchor="ctr"/>
                </a:tc>
                <a:tc>
                  <a:txBody>
                    <a:bodyPr/>
                    <a:lstStyle/>
                    <a:p>
                      <a:pPr algn="ctr" fontAlgn="t">
                        <a:spcAft>
                          <a:spcPts val="0"/>
                        </a:spcAft>
                      </a:pPr>
                      <a:r>
                        <a:rPr lang="en-US" dirty="0">
                          <a:solidFill>
                            <a:srgbClr val="222222"/>
                          </a:solidFill>
                          <a:effectLst/>
                        </a:rPr>
                        <a:t>50 km/h</a:t>
                      </a:r>
                    </a:p>
                  </a:txBody>
                  <a:tcPr marL="68580" marR="68580" marT="0" marB="0" anchor="ctr"/>
                </a:tc>
              </a:tr>
            </a:tbl>
          </a:graphicData>
        </a:graphic>
      </p:graphicFrame>
      <p:sp>
        <p:nvSpPr>
          <p:cNvPr id="5" name="TextBox 4"/>
          <p:cNvSpPr txBox="1"/>
          <p:nvPr/>
        </p:nvSpPr>
        <p:spPr>
          <a:xfrm>
            <a:off x="182604" y="908720"/>
            <a:ext cx="8820472" cy="646331"/>
          </a:xfrm>
          <a:prstGeom prst="rect">
            <a:avLst/>
          </a:prstGeom>
          <a:noFill/>
        </p:spPr>
        <p:txBody>
          <a:bodyPr wrap="square" rtlCol="0">
            <a:spAutoFit/>
          </a:bodyPr>
          <a:lstStyle/>
          <a:p>
            <a:r>
              <a:rPr lang="vi-VN" b="1" dirty="0"/>
              <a:t>Điều 7. Tốc độ tối đa cho phép xe cơ giới trên đường bộ (trừ đường cao tốc) ngoài khu vực đông dân cư</a:t>
            </a:r>
            <a:endParaRPr lang="en-US" dirty="0"/>
          </a:p>
        </p:txBody>
      </p:sp>
    </p:spTree>
    <p:extLst>
      <p:ext uri="{BB962C8B-B14F-4D97-AF65-F5344CB8AC3E}">
        <p14:creationId xmlns:p14="http://schemas.microsoft.com/office/powerpoint/2010/main" val="7990254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ĐIỀU 12: </a:t>
            </a:r>
            <a:r>
              <a:rPr lang="en-US" b="1" dirty="0">
                <a:solidFill>
                  <a:srgbClr val="FF0000"/>
                </a:solidFill>
              </a:rPr>
              <a:t>TỐC ĐỘ XE VÀ KHOẢNG CÁCH XE</a:t>
            </a:r>
            <a:endParaRPr lang="en-US" dirty="0"/>
          </a:p>
        </p:txBody>
      </p:sp>
      <p:sp>
        <p:nvSpPr>
          <p:cNvPr id="5" name="TextBox 4"/>
          <p:cNvSpPr txBox="1"/>
          <p:nvPr/>
        </p:nvSpPr>
        <p:spPr>
          <a:xfrm>
            <a:off x="182604" y="908720"/>
            <a:ext cx="8820472" cy="646331"/>
          </a:xfrm>
          <a:prstGeom prst="rect">
            <a:avLst/>
          </a:prstGeom>
          <a:noFill/>
        </p:spPr>
        <p:txBody>
          <a:bodyPr wrap="square" rtlCol="0">
            <a:spAutoFit/>
          </a:bodyPr>
          <a:lstStyle/>
          <a:p>
            <a:r>
              <a:rPr lang="vi-VN" b="1" dirty="0"/>
              <a:t>Điều 8. Tốc độ tối đa cho phép đối với xe máy chuyên dùng, xe gắn máy (kể cả xe máy điện) và các loại xe tương tự trên đường bộ (trừ đường cao tốc)</a:t>
            </a:r>
            <a:endParaRPr lang="en-US" dirty="0"/>
          </a:p>
        </p:txBody>
      </p:sp>
      <p:graphicFrame>
        <p:nvGraphicFramePr>
          <p:cNvPr id="6" name="Content Placeholder 3"/>
          <p:cNvGraphicFramePr>
            <a:graphicFrameLocks noGrp="1"/>
          </p:cNvGraphicFramePr>
          <p:nvPr>
            <p:ph idx="1"/>
            <p:extLst>
              <p:ext uri="{D42A27DB-BD31-4B8C-83A1-F6EECF244321}">
                <p14:modId xmlns:p14="http://schemas.microsoft.com/office/powerpoint/2010/main" val="1172399553"/>
              </p:ext>
            </p:extLst>
          </p:nvPr>
        </p:nvGraphicFramePr>
        <p:xfrm>
          <a:off x="91745" y="1645528"/>
          <a:ext cx="8928099" cy="1656080"/>
        </p:xfrm>
        <a:graphic>
          <a:graphicData uri="http://schemas.openxmlformats.org/drawingml/2006/table">
            <a:tbl>
              <a:tblPr firstRow="1" bandRow="1">
                <a:tableStyleId>{5C22544A-7EE6-4342-B048-85BDC9FD1C3A}</a:tableStyleId>
              </a:tblPr>
              <a:tblGrid>
                <a:gridCol w="3599954"/>
                <a:gridCol w="5328145"/>
              </a:tblGrid>
              <a:tr h="370840">
                <a:tc gridSpan="2">
                  <a:txBody>
                    <a:bodyPr/>
                    <a:lstStyle/>
                    <a:p>
                      <a:pPr algn="ctr"/>
                      <a:r>
                        <a:rPr lang="vi-VN" sz="1800" b="1" i="0" kern="1200" dirty="0" smtClean="0">
                          <a:solidFill>
                            <a:schemeClr val="bg1"/>
                          </a:solidFill>
                          <a:effectLst/>
                          <a:latin typeface="+mn-lt"/>
                          <a:ea typeface="+mn-ea"/>
                          <a:cs typeface="+mn-cs"/>
                        </a:rPr>
                        <a:t>Tốc độ tối đa cho phép đối với xe máy chuyên dùng, xe gắn máy</a:t>
                      </a:r>
                      <a:endParaRPr lang="vi-VN" sz="1800" b="0" i="0" kern="1200" dirty="0" smtClean="0">
                        <a:solidFill>
                          <a:schemeClr val="bg1"/>
                        </a:solidFill>
                        <a:effectLst/>
                        <a:latin typeface="+mn-lt"/>
                        <a:ea typeface="+mn-ea"/>
                        <a:cs typeface="+mn-cs"/>
                      </a:endParaRPr>
                    </a:p>
                  </a:txBody>
                  <a:tcPr anchor="ctr">
                    <a:solidFill>
                      <a:schemeClr val="accent1"/>
                    </a:solidFill>
                  </a:tcPr>
                </a:tc>
                <a:tc hMerge="1">
                  <a:txBody>
                    <a:bodyPr/>
                    <a:lstStyle/>
                    <a:p>
                      <a:endParaRPr lang="en-US"/>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i="0" kern="1200" dirty="0" err="1" smtClean="0">
                          <a:solidFill>
                            <a:schemeClr val="dk1"/>
                          </a:solidFill>
                          <a:effectLst/>
                          <a:latin typeface="+mn-lt"/>
                          <a:ea typeface="+mn-ea"/>
                          <a:cs typeface="+mn-cs"/>
                        </a:rPr>
                        <a:t>Loại</a:t>
                      </a:r>
                      <a:r>
                        <a:rPr lang="en-US" sz="1800" b="1" i="0" kern="1200" dirty="0" smtClean="0">
                          <a:solidFill>
                            <a:schemeClr val="dk1"/>
                          </a:solidFill>
                          <a:effectLst/>
                          <a:latin typeface="+mn-lt"/>
                          <a:ea typeface="+mn-ea"/>
                          <a:cs typeface="+mn-cs"/>
                        </a:rPr>
                        <a:t> </a:t>
                      </a:r>
                      <a:r>
                        <a:rPr lang="en-US" sz="1800" b="1" i="0" kern="1200" dirty="0" err="1" smtClean="0">
                          <a:solidFill>
                            <a:schemeClr val="dk1"/>
                          </a:solidFill>
                          <a:effectLst/>
                          <a:latin typeface="+mn-lt"/>
                          <a:ea typeface="+mn-ea"/>
                          <a:cs typeface="+mn-cs"/>
                        </a:rPr>
                        <a:t>xe</a:t>
                      </a:r>
                      <a:endParaRPr lang="en-US"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vi-VN" sz="1800" b="1" i="0" kern="1200" dirty="0" smtClean="0">
                          <a:solidFill>
                            <a:schemeClr val="dk1"/>
                          </a:solidFill>
                          <a:effectLst/>
                          <a:latin typeface="+mn-lt"/>
                          <a:ea typeface="+mn-ea"/>
                          <a:cs typeface="+mn-cs"/>
                        </a:rPr>
                        <a:t>Tốc độ tối đa</a:t>
                      </a:r>
                      <a:endParaRPr lang="en-US" dirty="0" smtClean="0"/>
                    </a:p>
                  </a:txBody>
                  <a:tcPr anchor="ctr"/>
                </a:tc>
              </a:tr>
              <a:tr h="370840">
                <a:tc>
                  <a:txBody>
                    <a:bodyPr/>
                    <a:lstStyle/>
                    <a:p>
                      <a:r>
                        <a:rPr lang="vi-VN" sz="1800" b="0" i="0" kern="1200" dirty="0" smtClean="0">
                          <a:solidFill>
                            <a:schemeClr val="dk1"/>
                          </a:solidFill>
                          <a:effectLst/>
                          <a:latin typeface="+mn-lt"/>
                          <a:ea typeface="+mn-ea"/>
                          <a:cs typeface="+mn-cs"/>
                        </a:rPr>
                        <a:t>- Xe máy chuyên dùng</a:t>
                      </a:r>
                    </a:p>
                    <a:p>
                      <a:r>
                        <a:rPr lang="vi-VN" sz="1800" b="0" i="0" kern="1200" dirty="0" smtClean="0">
                          <a:solidFill>
                            <a:schemeClr val="dk1"/>
                          </a:solidFill>
                          <a:effectLst/>
                          <a:latin typeface="+mn-lt"/>
                          <a:ea typeface="+mn-ea"/>
                          <a:cs typeface="+mn-cs"/>
                        </a:rPr>
                        <a:t>- Xe gắn máy (kể cả xe máy điện)</a:t>
                      </a:r>
                    </a:p>
                    <a:p>
                      <a:r>
                        <a:rPr lang="vi-VN" sz="1800" b="0" i="0" kern="1200" dirty="0" smtClean="0">
                          <a:solidFill>
                            <a:schemeClr val="dk1"/>
                          </a:solidFill>
                          <a:effectLst/>
                          <a:latin typeface="+mn-lt"/>
                          <a:ea typeface="+mn-ea"/>
                          <a:cs typeface="+mn-cs"/>
                        </a:rPr>
                        <a:t>- Các loại xe tương tự</a:t>
                      </a:r>
                    </a:p>
                  </a:txBody>
                  <a:tcPr anchor="ctr"/>
                </a:tc>
                <a:tc>
                  <a:txBody>
                    <a:bodyPr/>
                    <a:lstStyle/>
                    <a:p>
                      <a:pPr algn="ctr"/>
                      <a:r>
                        <a:rPr lang="vi-VN" sz="1800" b="0" i="0" kern="1200" dirty="0" smtClean="0">
                          <a:solidFill>
                            <a:schemeClr val="dk1"/>
                          </a:solidFill>
                          <a:effectLst/>
                          <a:latin typeface="+mn-lt"/>
                          <a:ea typeface="+mn-ea"/>
                          <a:cs typeface="+mn-cs"/>
                        </a:rPr>
                        <a:t>Theo biển báo đường bộ nhưng không quá 40km/h</a:t>
                      </a:r>
                      <a:endParaRPr lang="en-US" dirty="0"/>
                    </a:p>
                  </a:txBody>
                  <a:tcPr anchor="ctr"/>
                </a:tc>
              </a:tr>
            </a:tbl>
          </a:graphicData>
        </a:graphic>
      </p:graphicFrame>
      <p:graphicFrame>
        <p:nvGraphicFramePr>
          <p:cNvPr id="7" name="Content Placeholder 3"/>
          <p:cNvGraphicFramePr>
            <a:graphicFrameLocks/>
          </p:cNvGraphicFramePr>
          <p:nvPr>
            <p:extLst>
              <p:ext uri="{D42A27DB-BD31-4B8C-83A1-F6EECF244321}">
                <p14:modId xmlns:p14="http://schemas.microsoft.com/office/powerpoint/2010/main" val="2994926545"/>
              </p:ext>
            </p:extLst>
          </p:nvPr>
        </p:nvGraphicFramePr>
        <p:xfrm>
          <a:off x="74977" y="4282440"/>
          <a:ext cx="8928099" cy="2016760"/>
        </p:xfrm>
        <a:graphic>
          <a:graphicData uri="http://schemas.openxmlformats.org/drawingml/2006/table">
            <a:tbl>
              <a:tblPr firstRow="1" bandRow="1">
                <a:tableStyleId>{5C22544A-7EE6-4342-B048-85BDC9FD1C3A}</a:tableStyleId>
              </a:tblPr>
              <a:tblGrid>
                <a:gridCol w="3599954"/>
                <a:gridCol w="5328145"/>
              </a:tblGrid>
              <a:tr h="370840">
                <a:tc gridSpan="2">
                  <a:txBody>
                    <a:bodyPr/>
                    <a:lstStyle/>
                    <a:p>
                      <a:pPr algn="ctr"/>
                      <a:r>
                        <a:rPr lang="vi-VN" sz="1800" b="1" i="0" kern="1200" dirty="0" smtClean="0">
                          <a:solidFill>
                            <a:schemeClr val="bg1"/>
                          </a:solidFill>
                          <a:effectLst/>
                          <a:latin typeface="+mn-lt"/>
                          <a:ea typeface="+mn-ea"/>
                          <a:cs typeface="+mn-cs"/>
                        </a:rPr>
                        <a:t>Tốc độ tối đa cho phép trên đường cao tốc</a:t>
                      </a:r>
                      <a:endParaRPr lang="vi-VN" sz="1800" b="0" i="0" kern="1200" dirty="0" smtClean="0">
                        <a:solidFill>
                          <a:schemeClr val="bg1"/>
                        </a:solidFill>
                        <a:effectLst/>
                        <a:latin typeface="+mn-lt"/>
                        <a:ea typeface="+mn-ea"/>
                        <a:cs typeface="+mn-cs"/>
                      </a:endParaRPr>
                    </a:p>
                  </a:txBody>
                  <a:tcPr anchor="ctr">
                    <a:solidFill>
                      <a:schemeClr val="accent1"/>
                    </a:solidFill>
                  </a:tcPr>
                </a:tc>
                <a:tc hMerge="1">
                  <a:txBody>
                    <a:bodyPr/>
                    <a:lstStyle/>
                    <a:p>
                      <a:endParaRPr lang="en-US"/>
                    </a:p>
                  </a:txBody>
                  <a:tcPr/>
                </a:tc>
              </a:tr>
              <a:tr h="370840">
                <a:tc>
                  <a:txBody>
                    <a:bodyPr/>
                    <a:lstStyle/>
                    <a:p>
                      <a:pPr fontAlgn="t">
                        <a:spcAft>
                          <a:spcPts val="0"/>
                        </a:spcAft>
                      </a:pPr>
                      <a:r>
                        <a:rPr lang="vi-VN" sz="1800" b="0" i="0" kern="1200" dirty="0" smtClean="0">
                          <a:solidFill>
                            <a:schemeClr val="dk1"/>
                          </a:solidFill>
                          <a:effectLst/>
                          <a:latin typeface="+mn-lt"/>
                          <a:ea typeface="+mn-ea"/>
                          <a:cs typeface="+mn-cs"/>
                        </a:rPr>
                        <a:t>Khi tham gia giao thông trên đường cao tốc, người điều khiển xe cơ giới, xe máy chuyên dùng phải tuân thủ tốc độ tối đa, tốc độ tối thiểu ghi trên biển báo hiệu đường bộ.</a:t>
                      </a:r>
                      <a:endParaRPr lang="en-US" dirty="0">
                        <a:solidFill>
                          <a:srgbClr val="222222"/>
                        </a:solidFill>
                        <a:effectLst/>
                      </a:endParaRPr>
                    </a:p>
                  </a:txBody>
                  <a:tcPr marL="68580" marR="68580" marT="0" marB="0" anchor="ctr"/>
                </a:tc>
                <a:tc>
                  <a:txBody>
                    <a:bodyPr/>
                    <a:lstStyle/>
                    <a:p>
                      <a:pPr algn="ctr" fontAlgn="t">
                        <a:spcAft>
                          <a:spcPts val="0"/>
                        </a:spcAft>
                      </a:pPr>
                      <a:r>
                        <a:rPr lang="vi-VN" sz="1800" b="0" i="0" kern="1200" dirty="0" smtClean="0">
                          <a:solidFill>
                            <a:schemeClr val="dk1"/>
                          </a:solidFill>
                          <a:effectLst/>
                          <a:latin typeface="+mn-lt"/>
                          <a:ea typeface="+mn-ea"/>
                          <a:cs typeface="+mn-cs"/>
                        </a:rPr>
                        <a:t>Tốc độ tối đa cho phép khai thác trên đường cao tốc không vượt quá 120 km/h.</a:t>
                      </a:r>
                      <a:endParaRPr lang="vi-VN" dirty="0">
                        <a:solidFill>
                          <a:srgbClr val="222222"/>
                        </a:solidFill>
                        <a:effectLst/>
                      </a:endParaRPr>
                    </a:p>
                  </a:txBody>
                  <a:tcPr marL="68580" marR="68580" marT="0" marB="0" anchor="ctr"/>
                </a:tc>
              </a:tr>
            </a:tbl>
          </a:graphicData>
        </a:graphic>
      </p:graphicFrame>
      <p:sp>
        <p:nvSpPr>
          <p:cNvPr id="8" name="TextBox 7"/>
          <p:cNvSpPr txBox="1"/>
          <p:nvPr/>
        </p:nvSpPr>
        <p:spPr>
          <a:xfrm>
            <a:off x="188314" y="3430741"/>
            <a:ext cx="8820472" cy="646331"/>
          </a:xfrm>
          <a:prstGeom prst="rect">
            <a:avLst/>
          </a:prstGeom>
          <a:noFill/>
        </p:spPr>
        <p:txBody>
          <a:bodyPr wrap="square" rtlCol="0">
            <a:spAutoFit/>
          </a:bodyPr>
          <a:lstStyle/>
          <a:p>
            <a:r>
              <a:rPr lang="vi-VN" b="1" dirty="0"/>
              <a:t>Điều 9. Tốc độ của các loại xe cơ giới, xe máy chuyên dùng trên đường cao tốc</a:t>
            </a:r>
            <a:endParaRPr lang="en-US" dirty="0"/>
          </a:p>
        </p:txBody>
      </p:sp>
    </p:spTree>
    <p:extLst>
      <p:ext uri="{BB962C8B-B14F-4D97-AF65-F5344CB8AC3E}">
        <p14:creationId xmlns:p14="http://schemas.microsoft.com/office/powerpoint/2010/main" val="11826770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ĐIỀU 12: </a:t>
            </a:r>
            <a:r>
              <a:rPr lang="en-US" b="1" dirty="0">
                <a:solidFill>
                  <a:srgbClr val="FF0000"/>
                </a:solidFill>
              </a:rPr>
              <a:t>TỐC ĐỘ XE VÀ KHOẢNG CÁCH XE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76808626"/>
              </p:ext>
            </p:extLst>
          </p:nvPr>
        </p:nvGraphicFramePr>
        <p:xfrm>
          <a:off x="179512" y="1484784"/>
          <a:ext cx="8751556" cy="5059680"/>
        </p:xfrm>
        <a:graphic>
          <a:graphicData uri="http://schemas.openxmlformats.org/drawingml/2006/table">
            <a:tbl>
              <a:tblPr firstRow="1" bandRow="1">
                <a:tableStyleId>{5C22544A-7EE6-4342-B048-85BDC9FD1C3A}</a:tableStyleId>
              </a:tblPr>
              <a:tblGrid>
                <a:gridCol w="4412549"/>
                <a:gridCol w="4339007"/>
              </a:tblGrid>
              <a:tr h="409115">
                <a:tc gridSpan="2">
                  <a:txBody>
                    <a:bodyPr/>
                    <a:lstStyle/>
                    <a:p>
                      <a:pPr algn="ctr"/>
                      <a:r>
                        <a:rPr lang="vi-VN" sz="1800" b="1" i="0" kern="1200" dirty="0" smtClean="0">
                          <a:solidFill>
                            <a:schemeClr val="lt1"/>
                          </a:solidFill>
                          <a:effectLst/>
                          <a:latin typeface="+mn-lt"/>
                          <a:ea typeface="+mn-ea"/>
                          <a:cs typeface="+mn-cs"/>
                        </a:rPr>
                        <a:t>Khi mặt đường khô ráo thì khoảng cách an toàn ứng với mỗi tốc độ </a:t>
                      </a:r>
                      <a:r>
                        <a:rPr lang="en-US" sz="1800" b="1" i="0" kern="1200" dirty="0" smtClean="0">
                          <a:solidFill>
                            <a:schemeClr val="lt1"/>
                          </a:solidFill>
                          <a:effectLst/>
                          <a:latin typeface="+mn-lt"/>
                          <a:ea typeface="+mn-ea"/>
                          <a:cs typeface="+mn-cs"/>
                        </a:rPr>
                        <a:t>      </a:t>
                      </a:r>
                    </a:p>
                    <a:p>
                      <a:pPr algn="ctr"/>
                      <a:r>
                        <a:rPr lang="vi-VN" sz="1800" b="1" i="0" kern="1200" dirty="0" smtClean="0">
                          <a:solidFill>
                            <a:schemeClr val="lt1"/>
                          </a:solidFill>
                          <a:effectLst/>
                          <a:latin typeface="+mn-lt"/>
                          <a:ea typeface="+mn-ea"/>
                          <a:cs typeface="+mn-cs"/>
                        </a:rPr>
                        <a:t>được quy định như sau</a:t>
                      </a:r>
                      <a:r>
                        <a:rPr lang="en-US" sz="1800" b="1" i="0" kern="1200" dirty="0" smtClean="0">
                          <a:solidFill>
                            <a:schemeClr val="lt1"/>
                          </a:solidFill>
                          <a:effectLst/>
                          <a:latin typeface="+mn-lt"/>
                          <a:ea typeface="+mn-ea"/>
                          <a:cs typeface="+mn-cs"/>
                        </a:rPr>
                        <a:t>:</a:t>
                      </a:r>
                      <a:endParaRPr lang="en-US" b="1" dirty="0"/>
                    </a:p>
                  </a:txBody>
                  <a:tcPr/>
                </a:tc>
                <a:tc hMerge="1">
                  <a:txBody>
                    <a:bodyPr/>
                    <a:lstStyle/>
                    <a:p>
                      <a:endParaRPr lang="en-US" dirty="0"/>
                    </a:p>
                  </a:txBody>
                  <a:tcPr/>
                </a:tc>
              </a:tr>
              <a:tr h="914863">
                <a:tc>
                  <a:txBody>
                    <a:bodyPr/>
                    <a:lstStyle/>
                    <a:p>
                      <a:pPr algn="ctr"/>
                      <a:r>
                        <a:rPr lang="vi-VN" sz="2800" b="0" i="0" kern="1200" dirty="0" smtClean="0">
                          <a:solidFill>
                            <a:schemeClr val="dk1"/>
                          </a:solidFill>
                          <a:effectLst/>
                          <a:latin typeface="+mn-lt"/>
                          <a:ea typeface="+mn-ea"/>
                          <a:cs typeface="+mn-cs"/>
                        </a:rPr>
                        <a:t>Tốc độ lưu hành (km/h)</a:t>
                      </a:r>
                      <a:endParaRPr lang="en-US" sz="2800" dirty="0"/>
                    </a:p>
                  </a:txBody>
                  <a:tcPr anchor="ctr"/>
                </a:tc>
                <a:tc>
                  <a:txBody>
                    <a:bodyPr/>
                    <a:lstStyle/>
                    <a:p>
                      <a:pPr algn="ctr"/>
                      <a:r>
                        <a:rPr lang="en-US" sz="2800" b="0" i="0" kern="1200" dirty="0" err="1" smtClean="0">
                          <a:solidFill>
                            <a:schemeClr val="dk1"/>
                          </a:solidFill>
                          <a:effectLst/>
                          <a:latin typeface="+mn-lt"/>
                          <a:ea typeface="+mn-ea"/>
                          <a:cs typeface="+mn-cs"/>
                        </a:rPr>
                        <a:t>Khoảng</a:t>
                      </a:r>
                      <a:r>
                        <a:rPr lang="en-US" sz="2800" b="0" i="0" kern="1200" dirty="0" smtClean="0">
                          <a:solidFill>
                            <a:schemeClr val="dk1"/>
                          </a:solidFill>
                          <a:effectLst/>
                          <a:latin typeface="+mn-lt"/>
                          <a:ea typeface="+mn-ea"/>
                          <a:cs typeface="+mn-cs"/>
                        </a:rPr>
                        <a:t> </a:t>
                      </a:r>
                      <a:r>
                        <a:rPr lang="en-US" sz="2800" b="0" i="0" kern="1200" dirty="0" err="1" smtClean="0">
                          <a:solidFill>
                            <a:schemeClr val="dk1"/>
                          </a:solidFill>
                          <a:effectLst/>
                          <a:latin typeface="+mn-lt"/>
                          <a:ea typeface="+mn-ea"/>
                          <a:cs typeface="+mn-cs"/>
                        </a:rPr>
                        <a:t>cách</a:t>
                      </a:r>
                      <a:r>
                        <a:rPr lang="en-US" sz="2800" b="0" i="0" kern="1200" dirty="0" smtClean="0">
                          <a:solidFill>
                            <a:schemeClr val="dk1"/>
                          </a:solidFill>
                          <a:effectLst/>
                          <a:latin typeface="+mn-lt"/>
                          <a:ea typeface="+mn-ea"/>
                          <a:cs typeface="+mn-cs"/>
                        </a:rPr>
                        <a:t> an </a:t>
                      </a:r>
                      <a:r>
                        <a:rPr lang="en-US" sz="2800" b="0" i="0" kern="1200" dirty="0" err="1" smtClean="0">
                          <a:solidFill>
                            <a:schemeClr val="dk1"/>
                          </a:solidFill>
                          <a:effectLst/>
                          <a:latin typeface="+mn-lt"/>
                          <a:ea typeface="+mn-ea"/>
                          <a:cs typeface="+mn-cs"/>
                        </a:rPr>
                        <a:t>toàn</a:t>
                      </a:r>
                      <a:r>
                        <a:rPr lang="en-US" sz="2800" b="0" i="0" kern="1200" dirty="0" smtClean="0">
                          <a:solidFill>
                            <a:schemeClr val="dk1"/>
                          </a:solidFill>
                          <a:effectLst/>
                          <a:latin typeface="+mn-lt"/>
                          <a:ea typeface="+mn-ea"/>
                          <a:cs typeface="+mn-cs"/>
                        </a:rPr>
                        <a:t> </a:t>
                      </a:r>
                      <a:r>
                        <a:rPr lang="en-US" sz="2800" b="0" i="0" kern="1200" dirty="0" err="1" smtClean="0">
                          <a:solidFill>
                            <a:schemeClr val="dk1"/>
                          </a:solidFill>
                          <a:effectLst/>
                          <a:latin typeface="+mn-lt"/>
                          <a:ea typeface="+mn-ea"/>
                          <a:cs typeface="+mn-cs"/>
                        </a:rPr>
                        <a:t>tối</a:t>
                      </a:r>
                      <a:r>
                        <a:rPr lang="en-US" sz="2800" b="0" i="0" kern="1200" dirty="0" smtClean="0">
                          <a:solidFill>
                            <a:schemeClr val="dk1"/>
                          </a:solidFill>
                          <a:effectLst/>
                          <a:latin typeface="+mn-lt"/>
                          <a:ea typeface="+mn-ea"/>
                          <a:cs typeface="+mn-cs"/>
                        </a:rPr>
                        <a:t> </a:t>
                      </a:r>
                      <a:r>
                        <a:rPr lang="en-US" sz="2800" b="0" i="0" kern="1200" dirty="0" err="1" smtClean="0">
                          <a:solidFill>
                            <a:schemeClr val="dk1"/>
                          </a:solidFill>
                          <a:effectLst/>
                          <a:latin typeface="+mn-lt"/>
                          <a:ea typeface="+mn-ea"/>
                          <a:cs typeface="+mn-cs"/>
                        </a:rPr>
                        <a:t>thiểu</a:t>
                      </a:r>
                      <a:r>
                        <a:rPr lang="en-US" sz="2800" b="0" i="0" kern="1200" dirty="0" smtClean="0">
                          <a:solidFill>
                            <a:schemeClr val="dk1"/>
                          </a:solidFill>
                          <a:effectLst/>
                          <a:latin typeface="+mn-lt"/>
                          <a:ea typeface="+mn-ea"/>
                          <a:cs typeface="+mn-cs"/>
                        </a:rPr>
                        <a:t> (m)</a:t>
                      </a:r>
                      <a:endParaRPr lang="en-US" sz="2800" dirty="0"/>
                    </a:p>
                  </a:txBody>
                  <a:tcPr anchor="ctr"/>
                </a:tc>
              </a:tr>
              <a:tr h="868680">
                <a:tc>
                  <a:txBody>
                    <a:bodyPr/>
                    <a:lstStyle/>
                    <a:p>
                      <a:pPr algn="ctr" fontAlgn="t">
                        <a:spcAft>
                          <a:spcPts val="0"/>
                        </a:spcAft>
                      </a:pPr>
                      <a:r>
                        <a:rPr lang="en-US" sz="2800" dirty="0" smtClean="0">
                          <a:solidFill>
                            <a:srgbClr val="222222"/>
                          </a:solidFill>
                          <a:effectLst/>
                        </a:rPr>
                        <a:t>V = 60 Km/h</a:t>
                      </a:r>
                      <a:endParaRPr lang="en-US" sz="2800" dirty="0">
                        <a:solidFill>
                          <a:srgbClr val="222222"/>
                        </a:solidFill>
                        <a:effectLst/>
                      </a:endParaRPr>
                    </a:p>
                  </a:txBody>
                  <a:tcPr marL="68580" marR="68580" marT="0" marB="0" anchor="ctr"/>
                </a:tc>
                <a:tc>
                  <a:txBody>
                    <a:bodyPr/>
                    <a:lstStyle/>
                    <a:p>
                      <a:pPr algn="ctr" fontAlgn="t">
                        <a:spcAft>
                          <a:spcPts val="0"/>
                        </a:spcAft>
                      </a:pPr>
                      <a:r>
                        <a:rPr lang="en-US" sz="2800" dirty="0" smtClean="0">
                          <a:solidFill>
                            <a:srgbClr val="222222"/>
                          </a:solidFill>
                          <a:effectLst/>
                        </a:rPr>
                        <a:t>35 m</a:t>
                      </a:r>
                      <a:endParaRPr lang="en-US" sz="2800" dirty="0">
                        <a:solidFill>
                          <a:srgbClr val="222222"/>
                        </a:solidFill>
                        <a:effectLst/>
                      </a:endParaRPr>
                    </a:p>
                  </a:txBody>
                  <a:tcPr marL="68580" marR="68580" marT="0" marB="0" anchor="ctr"/>
                </a:tc>
              </a:tr>
              <a:tr h="868680">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en-US" sz="2800" dirty="0" smtClean="0">
                          <a:solidFill>
                            <a:srgbClr val="222222"/>
                          </a:solidFill>
                          <a:effectLst/>
                        </a:rPr>
                        <a:t>60</a:t>
                      </a:r>
                      <a:r>
                        <a:rPr lang="en-US" sz="2800" baseline="0" dirty="0" smtClean="0">
                          <a:solidFill>
                            <a:srgbClr val="222222"/>
                          </a:solidFill>
                          <a:effectLst/>
                        </a:rPr>
                        <a:t>  &lt; V ≤ </a:t>
                      </a:r>
                      <a:r>
                        <a:rPr lang="en-US" sz="2800" dirty="0" smtClean="0">
                          <a:solidFill>
                            <a:srgbClr val="222222"/>
                          </a:solidFill>
                          <a:effectLst/>
                        </a:rPr>
                        <a:t>80 Km/h</a:t>
                      </a:r>
                    </a:p>
                  </a:txBody>
                  <a:tcPr marL="68580" marR="68580" marT="0" marB="0" anchor="ctr"/>
                </a:tc>
                <a:tc>
                  <a:txBody>
                    <a:bodyPr/>
                    <a:lstStyle/>
                    <a:p>
                      <a:pPr algn="ctr" fontAlgn="t">
                        <a:spcAft>
                          <a:spcPts val="0"/>
                        </a:spcAft>
                      </a:pPr>
                      <a:r>
                        <a:rPr lang="en-US" sz="2800" dirty="0" smtClean="0">
                          <a:solidFill>
                            <a:srgbClr val="222222"/>
                          </a:solidFill>
                          <a:effectLst/>
                        </a:rPr>
                        <a:t>55 m</a:t>
                      </a:r>
                      <a:endParaRPr lang="en-US" sz="2800" dirty="0">
                        <a:solidFill>
                          <a:srgbClr val="222222"/>
                        </a:solidFill>
                        <a:effectLst/>
                      </a:endParaRPr>
                    </a:p>
                  </a:txBody>
                  <a:tcPr marL="68580" marR="68580" marT="0" marB="0" anchor="ctr"/>
                </a:tc>
              </a:tr>
              <a:tr h="868680">
                <a:tc>
                  <a:txBody>
                    <a:bodyPr/>
                    <a:lstStyle/>
                    <a:p>
                      <a:pPr algn="ctr" fontAlgn="t">
                        <a:spcAft>
                          <a:spcPts val="0"/>
                        </a:spcAft>
                      </a:pPr>
                      <a:r>
                        <a:rPr lang="en-US" sz="2800" dirty="0" smtClean="0">
                          <a:solidFill>
                            <a:srgbClr val="222222"/>
                          </a:solidFill>
                          <a:effectLst/>
                        </a:rPr>
                        <a:t>80 </a:t>
                      </a:r>
                      <a:r>
                        <a:rPr lang="en-US" sz="2800" baseline="0" dirty="0" smtClean="0">
                          <a:solidFill>
                            <a:srgbClr val="222222"/>
                          </a:solidFill>
                          <a:effectLst/>
                        </a:rPr>
                        <a:t>&lt; V ≤ </a:t>
                      </a:r>
                      <a:r>
                        <a:rPr lang="en-US" sz="2800" dirty="0" smtClean="0">
                          <a:solidFill>
                            <a:srgbClr val="222222"/>
                          </a:solidFill>
                          <a:effectLst/>
                        </a:rPr>
                        <a:t> 100 Km/h</a:t>
                      </a:r>
                      <a:endParaRPr lang="en-US" sz="2800" dirty="0">
                        <a:solidFill>
                          <a:srgbClr val="222222"/>
                        </a:solidFill>
                        <a:effectLst/>
                      </a:endParaRPr>
                    </a:p>
                  </a:txBody>
                  <a:tcPr marL="68580" marR="68580" marT="0" marB="0" anchor="ctr"/>
                </a:tc>
                <a:tc>
                  <a:txBody>
                    <a:bodyPr/>
                    <a:lstStyle/>
                    <a:p>
                      <a:pPr algn="ctr" fontAlgn="t">
                        <a:spcAft>
                          <a:spcPts val="0"/>
                        </a:spcAft>
                      </a:pPr>
                      <a:r>
                        <a:rPr lang="en-US" sz="2800" dirty="0" smtClean="0">
                          <a:solidFill>
                            <a:srgbClr val="222222"/>
                          </a:solidFill>
                          <a:effectLst/>
                        </a:rPr>
                        <a:t>70 m</a:t>
                      </a:r>
                      <a:endParaRPr lang="en-US" sz="2800" dirty="0">
                        <a:solidFill>
                          <a:srgbClr val="222222"/>
                        </a:solidFill>
                        <a:effectLst/>
                      </a:endParaRPr>
                    </a:p>
                  </a:txBody>
                  <a:tcPr marL="68580" marR="68580" marT="0" marB="0" anchor="ctr"/>
                </a:tc>
              </a:tr>
              <a:tr h="868680">
                <a:tc>
                  <a:txBody>
                    <a:bodyPr/>
                    <a:lstStyle/>
                    <a:p>
                      <a:pPr algn="ctr" fontAlgn="t">
                        <a:spcAft>
                          <a:spcPts val="0"/>
                        </a:spcAft>
                      </a:pPr>
                      <a:r>
                        <a:rPr lang="en-US" sz="2800" baseline="0" dirty="0" smtClean="0">
                          <a:solidFill>
                            <a:srgbClr val="222222"/>
                          </a:solidFill>
                          <a:effectLst/>
                        </a:rPr>
                        <a:t>100 &lt; V ≤ </a:t>
                      </a:r>
                      <a:r>
                        <a:rPr lang="en-US" sz="2800" dirty="0" smtClean="0">
                          <a:solidFill>
                            <a:srgbClr val="222222"/>
                          </a:solidFill>
                          <a:effectLst/>
                        </a:rPr>
                        <a:t>120 Km/h</a:t>
                      </a:r>
                      <a:endParaRPr lang="en-US" sz="2800" dirty="0">
                        <a:solidFill>
                          <a:srgbClr val="222222"/>
                        </a:solidFill>
                        <a:effectLst/>
                      </a:endParaRPr>
                    </a:p>
                  </a:txBody>
                  <a:tcPr marL="68580" marR="68580" marT="0" marB="0" anchor="ctr"/>
                </a:tc>
                <a:tc>
                  <a:txBody>
                    <a:bodyPr/>
                    <a:lstStyle/>
                    <a:p>
                      <a:pPr algn="ctr" fontAlgn="t">
                        <a:spcAft>
                          <a:spcPts val="0"/>
                        </a:spcAft>
                      </a:pPr>
                      <a:r>
                        <a:rPr lang="en-US" sz="2800" dirty="0" smtClean="0">
                          <a:solidFill>
                            <a:srgbClr val="222222"/>
                          </a:solidFill>
                          <a:effectLst/>
                        </a:rPr>
                        <a:t>100 m</a:t>
                      </a:r>
                      <a:endParaRPr lang="en-US" sz="2800" dirty="0">
                        <a:solidFill>
                          <a:srgbClr val="222222"/>
                        </a:solidFill>
                        <a:effectLst/>
                      </a:endParaRPr>
                    </a:p>
                  </a:txBody>
                  <a:tcPr marL="68580" marR="68580" marT="0" marB="0" anchor="ctr"/>
                </a:tc>
              </a:tr>
            </a:tbl>
          </a:graphicData>
        </a:graphic>
      </p:graphicFrame>
      <p:sp>
        <p:nvSpPr>
          <p:cNvPr id="5" name="TextBox 4"/>
          <p:cNvSpPr txBox="1"/>
          <p:nvPr/>
        </p:nvSpPr>
        <p:spPr>
          <a:xfrm>
            <a:off x="182604" y="908720"/>
            <a:ext cx="8820472" cy="369332"/>
          </a:xfrm>
          <a:prstGeom prst="rect">
            <a:avLst/>
          </a:prstGeom>
          <a:noFill/>
        </p:spPr>
        <p:txBody>
          <a:bodyPr wrap="square" rtlCol="0">
            <a:spAutoFit/>
          </a:bodyPr>
          <a:lstStyle/>
          <a:p>
            <a:r>
              <a:rPr lang="vi-VN" b="1" dirty="0"/>
              <a:t>Điều 12. Khoảng cách an toàn giữa hai xe khi tham gia giao thông trên đường</a:t>
            </a:r>
            <a:endParaRPr lang="en-US" dirty="0"/>
          </a:p>
        </p:txBody>
      </p:sp>
    </p:spTree>
    <p:extLst>
      <p:ext uri="{BB962C8B-B14F-4D97-AF65-F5344CB8AC3E}">
        <p14:creationId xmlns:p14="http://schemas.microsoft.com/office/powerpoint/2010/main" val="41139927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600" name="Rectangle 152"/>
          <p:cNvSpPr>
            <a:spLocks noChangeArrowheads="1"/>
          </p:cNvSpPr>
          <p:nvPr/>
        </p:nvSpPr>
        <p:spPr bwMode="auto">
          <a:xfrm>
            <a:off x="2016125" y="3508375"/>
            <a:ext cx="7127875"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spcBef>
                <a:spcPct val="20000"/>
              </a:spcBef>
            </a:pPr>
            <a:r>
              <a:rPr lang="en-US" sz="2800"/>
              <a:t>Mô tô 3 bánh (trừ mô tô 2 bánh)</a:t>
            </a:r>
          </a:p>
        </p:txBody>
      </p:sp>
      <p:sp>
        <p:nvSpPr>
          <p:cNvPr id="104586" name="Rectangle 138"/>
          <p:cNvSpPr>
            <a:spLocks noChangeArrowheads="1"/>
          </p:cNvSpPr>
          <p:nvPr/>
        </p:nvSpPr>
        <p:spPr bwMode="auto">
          <a:xfrm>
            <a:off x="2016125" y="2392363"/>
            <a:ext cx="71278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spcBef>
                <a:spcPct val="20000"/>
              </a:spcBef>
            </a:pPr>
            <a:r>
              <a:rPr lang="en-US" sz="2800"/>
              <a:t>Xe công nông</a:t>
            </a:r>
          </a:p>
        </p:txBody>
      </p:sp>
      <p:sp>
        <p:nvSpPr>
          <p:cNvPr id="104584" name="Rectangle 136"/>
          <p:cNvSpPr>
            <a:spLocks noChangeArrowheads="1"/>
          </p:cNvSpPr>
          <p:nvPr/>
        </p:nvSpPr>
        <p:spPr bwMode="auto">
          <a:xfrm>
            <a:off x="187325" y="838200"/>
            <a:ext cx="990600" cy="352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spcBef>
                <a:spcPct val="20000"/>
              </a:spcBef>
            </a:pPr>
            <a:r>
              <a:rPr lang="en-US" sz="2800"/>
              <a:t>Cấm  ô tô con</a:t>
            </a:r>
          </a:p>
        </p:txBody>
      </p:sp>
      <p:sp>
        <p:nvSpPr>
          <p:cNvPr id="104583" name="Rectangle 135"/>
          <p:cNvSpPr>
            <a:spLocks noChangeArrowheads="1"/>
          </p:cNvSpPr>
          <p:nvPr/>
        </p:nvSpPr>
        <p:spPr bwMode="auto">
          <a:xfrm>
            <a:off x="5368925" y="1868488"/>
            <a:ext cx="3775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spcBef>
                <a:spcPct val="20000"/>
              </a:spcBef>
            </a:pPr>
            <a:r>
              <a:rPr lang="en-US" sz="2800"/>
              <a:t>Máy kéo</a:t>
            </a:r>
          </a:p>
        </p:txBody>
      </p:sp>
      <p:sp>
        <p:nvSpPr>
          <p:cNvPr id="104574" name="Rectangle 126"/>
          <p:cNvSpPr>
            <a:spLocks noChangeArrowheads="1"/>
          </p:cNvSpPr>
          <p:nvPr/>
        </p:nvSpPr>
        <p:spPr bwMode="auto">
          <a:xfrm>
            <a:off x="3733800" y="838200"/>
            <a:ext cx="873125"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spcBef>
                <a:spcPct val="20000"/>
              </a:spcBef>
            </a:pPr>
            <a:r>
              <a:rPr lang="en-US" sz="2800"/>
              <a:t>Ô tô tải</a:t>
            </a:r>
          </a:p>
        </p:txBody>
      </p:sp>
      <p:sp>
        <p:nvSpPr>
          <p:cNvPr id="104572" name="Rectangle 124"/>
          <p:cNvSpPr>
            <a:spLocks noChangeArrowheads="1"/>
          </p:cNvSpPr>
          <p:nvPr/>
        </p:nvSpPr>
        <p:spPr bwMode="auto">
          <a:xfrm>
            <a:off x="2016125" y="838200"/>
            <a:ext cx="1143000"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spcBef>
                <a:spcPct val="20000"/>
              </a:spcBef>
            </a:pPr>
            <a:r>
              <a:rPr lang="en-US" sz="2800"/>
              <a:t>Ô tô khách</a:t>
            </a:r>
          </a:p>
        </p:txBody>
      </p:sp>
      <p:sp>
        <p:nvSpPr>
          <p:cNvPr id="104569" name="Rectangle 121"/>
          <p:cNvSpPr>
            <a:spLocks noChangeArrowheads="1"/>
          </p:cNvSpPr>
          <p:nvPr/>
        </p:nvSpPr>
        <p:spPr bwMode="auto">
          <a:xfrm>
            <a:off x="5368925" y="838200"/>
            <a:ext cx="3775075" cy="103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spcBef>
                <a:spcPct val="20000"/>
              </a:spcBef>
            </a:pPr>
            <a:r>
              <a:rPr lang="en-US" sz="2800" dirty="0" err="1"/>
              <a:t>Xe</a:t>
            </a:r>
            <a:r>
              <a:rPr lang="en-US" sz="2800" dirty="0"/>
              <a:t> </a:t>
            </a:r>
            <a:r>
              <a:rPr lang="en-US" sz="2800" dirty="0" err="1"/>
              <a:t>kéo</a:t>
            </a:r>
            <a:r>
              <a:rPr lang="en-US" sz="2800" dirty="0"/>
              <a:t> </a:t>
            </a:r>
            <a:r>
              <a:rPr lang="en-US" sz="2800" dirty="0" err="1"/>
              <a:t>mooc</a:t>
            </a:r>
            <a:r>
              <a:rPr lang="en-US" sz="2800" dirty="0"/>
              <a:t> </a:t>
            </a:r>
          </a:p>
          <a:p>
            <a:pPr>
              <a:spcBef>
                <a:spcPct val="20000"/>
              </a:spcBef>
            </a:pPr>
            <a:r>
              <a:rPr lang="en-US" sz="2800" dirty="0"/>
              <a:t>(</a:t>
            </a:r>
            <a:r>
              <a:rPr lang="en-US" sz="2800" dirty="0" err="1"/>
              <a:t>trừ</a:t>
            </a:r>
            <a:r>
              <a:rPr lang="en-US" sz="2800" dirty="0"/>
              <a:t> </a:t>
            </a:r>
            <a:r>
              <a:rPr lang="en-US" sz="2800" dirty="0" err="1"/>
              <a:t>ôtô</a:t>
            </a:r>
            <a:r>
              <a:rPr lang="en-US" sz="2800" dirty="0"/>
              <a:t> </a:t>
            </a:r>
            <a:r>
              <a:rPr lang="en-US" sz="2800" dirty="0" err="1"/>
              <a:t>sơmi</a:t>
            </a:r>
            <a:r>
              <a:rPr lang="en-US" sz="2800" dirty="0"/>
              <a:t> </a:t>
            </a:r>
            <a:r>
              <a:rPr lang="en-US" sz="2800" dirty="0" err="1"/>
              <a:t>rơmooc</a:t>
            </a:r>
            <a:r>
              <a:rPr lang="en-US" sz="2800" dirty="0"/>
              <a:t>)</a:t>
            </a:r>
          </a:p>
        </p:txBody>
      </p:sp>
      <p:sp>
        <p:nvSpPr>
          <p:cNvPr id="64521" name="Line 157"/>
          <p:cNvSpPr>
            <a:spLocks noChangeShapeType="1"/>
          </p:cNvSpPr>
          <p:nvPr/>
        </p:nvSpPr>
        <p:spPr bwMode="auto">
          <a:xfrm>
            <a:off x="187325" y="838200"/>
            <a:ext cx="9906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en-US"/>
          </a:p>
        </p:txBody>
      </p:sp>
      <p:sp>
        <p:nvSpPr>
          <p:cNvPr id="64522" name="Line 163"/>
          <p:cNvSpPr>
            <a:spLocks noChangeShapeType="1"/>
          </p:cNvSpPr>
          <p:nvPr/>
        </p:nvSpPr>
        <p:spPr bwMode="auto">
          <a:xfrm>
            <a:off x="187325" y="4360863"/>
            <a:ext cx="9906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en-US"/>
          </a:p>
        </p:txBody>
      </p:sp>
      <p:sp>
        <p:nvSpPr>
          <p:cNvPr id="64523" name="Line 164"/>
          <p:cNvSpPr>
            <a:spLocks noChangeShapeType="1"/>
          </p:cNvSpPr>
          <p:nvPr/>
        </p:nvSpPr>
        <p:spPr bwMode="auto">
          <a:xfrm>
            <a:off x="187325" y="838200"/>
            <a:ext cx="0" cy="352266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en-US"/>
          </a:p>
        </p:txBody>
      </p:sp>
      <p:sp>
        <p:nvSpPr>
          <p:cNvPr id="64524" name="Line 171"/>
          <p:cNvSpPr>
            <a:spLocks noChangeShapeType="1"/>
          </p:cNvSpPr>
          <p:nvPr/>
        </p:nvSpPr>
        <p:spPr bwMode="auto">
          <a:xfrm>
            <a:off x="9296400" y="838200"/>
            <a:ext cx="0" cy="10302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en-US"/>
          </a:p>
        </p:txBody>
      </p:sp>
      <p:sp>
        <p:nvSpPr>
          <p:cNvPr id="64525" name="Line 287"/>
          <p:cNvSpPr>
            <a:spLocks noChangeShapeType="1"/>
          </p:cNvSpPr>
          <p:nvPr/>
        </p:nvSpPr>
        <p:spPr bwMode="auto">
          <a:xfrm>
            <a:off x="2016125" y="838200"/>
            <a:ext cx="1143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en-US"/>
          </a:p>
        </p:txBody>
      </p:sp>
      <p:sp>
        <p:nvSpPr>
          <p:cNvPr id="64526" name="Line 288"/>
          <p:cNvSpPr>
            <a:spLocks noChangeShapeType="1"/>
          </p:cNvSpPr>
          <p:nvPr/>
        </p:nvSpPr>
        <p:spPr bwMode="auto">
          <a:xfrm>
            <a:off x="2016125" y="4360863"/>
            <a:ext cx="728027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en-US"/>
          </a:p>
        </p:txBody>
      </p:sp>
      <p:sp>
        <p:nvSpPr>
          <p:cNvPr id="64527" name="Line 289"/>
          <p:cNvSpPr>
            <a:spLocks noChangeShapeType="1"/>
          </p:cNvSpPr>
          <p:nvPr/>
        </p:nvSpPr>
        <p:spPr bwMode="auto">
          <a:xfrm>
            <a:off x="3159125" y="838200"/>
            <a:ext cx="6858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en-US"/>
          </a:p>
        </p:txBody>
      </p:sp>
      <p:sp>
        <p:nvSpPr>
          <p:cNvPr id="64528" name="Line 291"/>
          <p:cNvSpPr>
            <a:spLocks noChangeShapeType="1"/>
          </p:cNvSpPr>
          <p:nvPr/>
        </p:nvSpPr>
        <p:spPr bwMode="auto">
          <a:xfrm>
            <a:off x="3844925" y="838200"/>
            <a:ext cx="762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en-US"/>
          </a:p>
        </p:txBody>
      </p:sp>
      <p:sp>
        <p:nvSpPr>
          <p:cNvPr id="64529" name="Line 294"/>
          <p:cNvSpPr>
            <a:spLocks noChangeShapeType="1"/>
          </p:cNvSpPr>
          <p:nvPr/>
        </p:nvSpPr>
        <p:spPr bwMode="auto">
          <a:xfrm>
            <a:off x="4606925" y="838200"/>
            <a:ext cx="762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en-US"/>
          </a:p>
        </p:txBody>
      </p:sp>
      <p:sp>
        <p:nvSpPr>
          <p:cNvPr id="64530" name="Line 296"/>
          <p:cNvSpPr>
            <a:spLocks noChangeShapeType="1"/>
          </p:cNvSpPr>
          <p:nvPr/>
        </p:nvSpPr>
        <p:spPr bwMode="auto">
          <a:xfrm>
            <a:off x="5368925" y="838200"/>
            <a:ext cx="4003675"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en-US"/>
          </a:p>
        </p:txBody>
      </p:sp>
      <p:sp>
        <p:nvSpPr>
          <p:cNvPr id="64531" name="Line 299"/>
          <p:cNvSpPr>
            <a:spLocks noChangeShapeType="1"/>
          </p:cNvSpPr>
          <p:nvPr/>
        </p:nvSpPr>
        <p:spPr bwMode="auto">
          <a:xfrm>
            <a:off x="9296400" y="1868488"/>
            <a:ext cx="0" cy="52387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en-US"/>
          </a:p>
        </p:txBody>
      </p:sp>
      <p:sp>
        <p:nvSpPr>
          <p:cNvPr id="64532" name="Line 300"/>
          <p:cNvSpPr>
            <a:spLocks noChangeShapeType="1"/>
          </p:cNvSpPr>
          <p:nvPr/>
        </p:nvSpPr>
        <p:spPr bwMode="auto">
          <a:xfrm>
            <a:off x="9296400" y="2392363"/>
            <a:ext cx="0" cy="5984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en-US"/>
          </a:p>
        </p:txBody>
      </p:sp>
      <p:sp>
        <p:nvSpPr>
          <p:cNvPr id="64533" name="Line 302"/>
          <p:cNvSpPr>
            <a:spLocks noChangeShapeType="1"/>
          </p:cNvSpPr>
          <p:nvPr/>
        </p:nvSpPr>
        <p:spPr bwMode="auto">
          <a:xfrm>
            <a:off x="9296400" y="2990850"/>
            <a:ext cx="0" cy="5175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en-US"/>
          </a:p>
        </p:txBody>
      </p:sp>
      <p:sp>
        <p:nvSpPr>
          <p:cNvPr id="64534" name="Line 304"/>
          <p:cNvSpPr>
            <a:spLocks noChangeShapeType="1"/>
          </p:cNvSpPr>
          <p:nvPr/>
        </p:nvSpPr>
        <p:spPr bwMode="auto">
          <a:xfrm>
            <a:off x="9296400" y="3508375"/>
            <a:ext cx="0" cy="8524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en-US"/>
          </a:p>
        </p:txBody>
      </p:sp>
      <p:sp>
        <p:nvSpPr>
          <p:cNvPr id="104754" name="Line 306"/>
          <p:cNvSpPr>
            <a:spLocks noChangeShapeType="1"/>
          </p:cNvSpPr>
          <p:nvPr/>
        </p:nvSpPr>
        <p:spPr bwMode="auto">
          <a:xfrm flipV="1">
            <a:off x="1143000" y="1770063"/>
            <a:ext cx="838200" cy="762000"/>
          </a:xfrm>
          <a:prstGeom prst="line">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4755" name="Line 307"/>
          <p:cNvSpPr>
            <a:spLocks noChangeShapeType="1"/>
          </p:cNvSpPr>
          <p:nvPr/>
        </p:nvSpPr>
        <p:spPr bwMode="auto">
          <a:xfrm>
            <a:off x="1143000" y="2684463"/>
            <a:ext cx="914400" cy="0"/>
          </a:xfrm>
          <a:prstGeom prst="line">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4756" name="Line 308"/>
          <p:cNvSpPr>
            <a:spLocks noChangeShapeType="1"/>
          </p:cNvSpPr>
          <p:nvPr/>
        </p:nvSpPr>
        <p:spPr bwMode="auto">
          <a:xfrm>
            <a:off x="1143000" y="2836863"/>
            <a:ext cx="838200" cy="838200"/>
          </a:xfrm>
          <a:prstGeom prst="line">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4757" name="Line 309"/>
          <p:cNvSpPr>
            <a:spLocks noChangeShapeType="1"/>
          </p:cNvSpPr>
          <p:nvPr/>
        </p:nvSpPr>
        <p:spPr bwMode="auto">
          <a:xfrm>
            <a:off x="3124200" y="1617663"/>
            <a:ext cx="762000" cy="0"/>
          </a:xfrm>
          <a:prstGeom prst="line">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4758" name="Line 310"/>
          <p:cNvSpPr>
            <a:spLocks noChangeShapeType="1"/>
          </p:cNvSpPr>
          <p:nvPr/>
        </p:nvSpPr>
        <p:spPr bwMode="auto">
          <a:xfrm flipV="1">
            <a:off x="4495800" y="1160463"/>
            <a:ext cx="914400" cy="457200"/>
          </a:xfrm>
          <a:prstGeom prst="line">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4759" name="Line 311"/>
          <p:cNvSpPr>
            <a:spLocks noChangeShapeType="1"/>
          </p:cNvSpPr>
          <p:nvPr/>
        </p:nvSpPr>
        <p:spPr bwMode="auto">
          <a:xfrm>
            <a:off x="4495800" y="1693863"/>
            <a:ext cx="990600" cy="457200"/>
          </a:xfrm>
          <a:prstGeom prst="line">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4766" name="Text Box 318"/>
          <p:cNvSpPr txBox="1">
            <a:spLocks noChangeArrowheads="1"/>
          </p:cNvSpPr>
          <p:nvPr/>
        </p:nvSpPr>
        <p:spPr bwMode="auto">
          <a:xfrm>
            <a:off x="304800" y="106363"/>
            <a:ext cx="8505825" cy="579437"/>
          </a:xfrm>
          <a:prstGeom prst="rect">
            <a:avLst/>
          </a:prstGeom>
          <a:noFill/>
          <a:ln w="9525">
            <a:noFill/>
            <a:miter lim="800000"/>
            <a:headEnd/>
            <a:tailEnd/>
          </a:ln>
          <a:effectLst/>
        </p:spPr>
        <p:txBody>
          <a:bodyPr wrap="none">
            <a:spAutoFit/>
          </a:bodyPr>
          <a:lstStyle/>
          <a:p>
            <a:pPr>
              <a:defRPr/>
            </a:pPr>
            <a:r>
              <a:rPr lang="en-US" b="1">
                <a:solidFill>
                  <a:srgbClr val="FFFF00"/>
                </a:solidFill>
                <a:effectLst>
                  <a:outerShdw blurRad="38100" dist="38100" dir="2700000" algn="tl">
                    <a:srgbClr val="000000"/>
                  </a:outerShdw>
                </a:effectLst>
              </a:rPr>
              <a:t>SƠ ĐỒ TÁC DỤNG LIÊN ĐỚI GIỮA CÁC XE</a:t>
            </a:r>
          </a:p>
        </p:txBody>
      </p:sp>
    </p:spTree>
    <p:extLst>
      <p:ext uri="{BB962C8B-B14F-4D97-AF65-F5344CB8AC3E}">
        <p14:creationId xmlns:p14="http://schemas.microsoft.com/office/powerpoint/2010/main" val="35116612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4584"/>
                                        </p:tgtEl>
                                        <p:attrNameLst>
                                          <p:attrName>style.visibility</p:attrName>
                                        </p:attrNameLst>
                                      </p:cBhvr>
                                      <p:to>
                                        <p:strVal val="visible"/>
                                      </p:to>
                                    </p:set>
                                    <p:animEffect transition="in" filter="randombar(horizontal)">
                                      <p:cBhvr>
                                        <p:cTn id="7" dur="3000"/>
                                        <p:tgtEl>
                                          <p:spTgt spid="10458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4754"/>
                                        </p:tgtEl>
                                        <p:attrNameLst>
                                          <p:attrName>style.visibility</p:attrName>
                                        </p:attrNameLst>
                                      </p:cBhvr>
                                      <p:to>
                                        <p:strVal val="visible"/>
                                      </p:to>
                                    </p:set>
                                    <p:animEffect transition="in" filter="wipe(left)">
                                      <p:cBhvr>
                                        <p:cTn id="12" dur="1000"/>
                                        <p:tgtEl>
                                          <p:spTgt spid="104754"/>
                                        </p:tgtEl>
                                      </p:cBhvr>
                                    </p:animEffect>
                                  </p:childTnLst>
                                </p:cTn>
                              </p:par>
                            </p:childTnLst>
                          </p:cTn>
                        </p:par>
                        <p:par>
                          <p:cTn id="13" fill="hold" nodeType="afterGroup">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04572"/>
                                        </p:tgtEl>
                                        <p:attrNameLst>
                                          <p:attrName>style.visibility</p:attrName>
                                        </p:attrNameLst>
                                      </p:cBhvr>
                                      <p:to>
                                        <p:strVal val="visible"/>
                                      </p:to>
                                    </p:set>
                                    <p:animEffect transition="in" filter="wipe(left)">
                                      <p:cBhvr>
                                        <p:cTn id="16" dur="1000"/>
                                        <p:tgtEl>
                                          <p:spTgt spid="10457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04757"/>
                                        </p:tgtEl>
                                        <p:attrNameLst>
                                          <p:attrName>style.visibility</p:attrName>
                                        </p:attrNameLst>
                                      </p:cBhvr>
                                      <p:to>
                                        <p:strVal val="visible"/>
                                      </p:to>
                                    </p:set>
                                    <p:animEffect transition="in" filter="wipe(left)">
                                      <p:cBhvr>
                                        <p:cTn id="21" dur="1000"/>
                                        <p:tgtEl>
                                          <p:spTgt spid="104757"/>
                                        </p:tgtEl>
                                      </p:cBhvr>
                                    </p:animEffect>
                                  </p:childTnLst>
                                </p:cTn>
                              </p:par>
                            </p:childTnLst>
                          </p:cTn>
                        </p:par>
                        <p:par>
                          <p:cTn id="22" fill="hold" nodeType="afterGroup">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104574"/>
                                        </p:tgtEl>
                                        <p:attrNameLst>
                                          <p:attrName>style.visibility</p:attrName>
                                        </p:attrNameLst>
                                      </p:cBhvr>
                                      <p:to>
                                        <p:strVal val="visible"/>
                                      </p:to>
                                    </p:set>
                                    <p:animEffect transition="in" filter="wipe(left)">
                                      <p:cBhvr>
                                        <p:cTn id="25" dur="1000"/>
                                        <p:tgtEl>
                                          <p:spTgt spid="10457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04758"/>
                                        </p:tgtEl>
                                        <p:attrNameLst>
                                          <p:attrName>style.visibility</p:attrName>
                                        </p:attrNameLst>
                                      </p:cBhvr>
                                      <p:to>
                                        <p:strVal val="visible"/>
                                      </p:to>
                                    </p:set>
                                    <p:animEffect transition="in" filter="wipe(left)">
                                      <p:cBhvr>
                                        <p:cTn id="30" dur="1000"/>
                                        <p:tgtEl>
                                          <p:spTgt spid="104758"/>
                                        </p:tgtEl>
                                      </p:cBhvr>
                                    </p:animEffect>
                                  </p:childTnLst>
                                </p:cTn>
                              </p:par>
                            </p:childTnLst>
                          </p:cTn>
                        </p:par>
                        <p:par>
                          <p:cTn id="31" fill="hold" nodeType="afterGroup">
                            <p:stCondLst>
                              <p:cond delay="1000"/>
                            </p:stCondLst>
                            <p:childTnLst>
                              <p:par>
                                <p:cTn id="32" presetID="22" presetClass="entr" presetSubtype="1" fill="hold" grpId="0" nodeType="afterEffect">
                                  <p:stCondLst>
                                    <p:cond delay="0"/>
                                  </p:stCondLst>
                                  <p:childTnLst>
                                    <p:set>
                                      <p:cBhvr>
                                        <p:cTn id="33" dur="1" fill="hold">
                                          <p:stCondLst>
                                            <p:cond delay="0"/>
                                          </p:stCondLst>
                                        </p:cTn>
                                        <p:tgtEl>
                                          <p:spTgt spid="104569"/>
                                        </p:tgtEl>
                                        <p:attrNameLst>
                                          <p:attrName>style.visibility</p:attrName>
                                        </p:attrNameLst>
                                      </p:cBhvr>
                                      <p:to>
                                        <p:strVal val="visible"/>
                                      </p:to>
                                    </p:set>
                                    <p:animEffect transition="in" filter="wipe(up)">
                                      <p:cBhvr>
                                        <p:cTn id="34" dur="1000"/>
                                        <p:tgtEl>
                                          <p:spTgt spid="104569"/>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04759"/>
                                        </p:tgtEl>
                                        <p:attrNameLst>
                                          <p:attrName>style.visibility</p:attrName>
                                        </p:attrNameLst>
                                      </p:cBhvr>
                                      <p:to>
                                        <p:strVal val="visible"/>
                                      </p:to>
                                    </p:set>
                                    <p:animEffect transition="in" filter="wipe(left)">
                                      <p:cBhvr>
                                        <p:cTn id="39" dur="1000"/>
                                        <p:tgtEl>
                                          <p:spTgt spid="104759"/>
                                        </p:tgtEl>
                                      </p:cBhvr>
                                    </p:animEffect>
                                  </p:childTnLst>
                                </p:cTn>
                              </p:par>
                            </p:childTnLst>
                          </p:cTn>
                        </p:par>
                        <p:par>
                          <p:cTn id="40" fill="hold" nodeType="afterGroup">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104583"/>
                                        </p:tgtEl>
                                        <p:attrNameLst>
                                          <p:attrName>style.visibility</p:attrName>
                                        </p:attrNameLst>
                                      </p:cBhvr>
                                      <p:to>
                                        <p:strVal val="visible"/>
                                      </p:to>
                                    </p:set>
                                    <p:animEffect transition="in" filter="wipe(left)">
                                      <p:cBhvr>
                                        <p:cTn id="43" dur="1000"/>
                                        <p:tgtEl>
                                          <p:spTgt spid="104583"/>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04755"/>
                                        </p:tgtEl>
                                        <p:attrNameLst>
                                          <p:attrName>style.visibility</p:attrName>
                                        </p:attrNameLst>
                                      </p:cBhvr>
                                      <p:to>
                                        <p:strVal val="visible"/>
                                      </p:to>
                                    </p:set>
                                    <p:animEffect transition="in" filter="wipe(left)">
                                      <p:cBhvr>
                                        <p:cTn id="48" dur="1000"/>
                                        <p:tgtEl>
                                          <p:spTgt spid="104755"/>
                                        </p:tgtEl>
                                      </p:cBhvr>
                                    </p:animEffect>
                                  </p:childTnLst>
                                </p:cTn>
                              </p:par>
                            </p:childTnLst>
                          </p:cTn>
                        </p:par>
                        <p:par>
                          <p:cTn id="49" fill="hold" nodeType="afterGroup">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104586"/>
                                        </p:tgtEl>
                                        <p:attrNameLst>
                                          <p:attrName>style.visibility</p:attrName>
                                        </p:attrNameLst>
                                      </p:cBhvr>
                                      <p:to>
                                        <p:strVal val="visible"/>
                                      </p:to>
                                    </p:set>
                                    <p:animEffect transition="in" filter="wipe(left)">
                                      <p:cBhvr>
                                        <p:cTn id="52" dur="1000"/>
                                        <p:tgtEl>
                                          <p:spTgt spid="104586"/>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04756"/>
                                        </p:tgtEl>
                                        <p:attrNameLst>
                                          <p:attrName>style.visibility</p:attrName>
                                        </p:attrNameLst>
                                      </p:cBhvr>
                                      <p:to>
                                        <p:strVal val="visible"/>
                                      </p:to>
                                    </p:set>
                                    <p:animEffect transition="in" filter="wipe(left)">
                                      <p:cBhvr>
                                        <p:cTn id="57" dur="1000"/>
                                        <p:tgtEl>
                                          <p:spTgt spid="104756"/>
                                        </p:tgtEl>
                                      </p:cBhvr>
                                    </p:animEffect>
                                  </p:childTnLst>
                                </p:cTn>
                              </p:par>
                            </p:childTnLst>
                          </p:cTn>
                        </p:par>
                        <p:par>
                          <p:cTn id="58" fill="hold" nodeType="afterGroup">
                            <p:stCondLst>
                              <p:cond delay="1000"/>
                            </p:stCondLst>
                            <p:childTnLst>
                              <p:par>
                                <p:cTn id="59" presetID="22" presetClass="entr" presetSubtype="8" fill="hold" grpId="0" nodeType="afterEffect">
                                  <p:stCondLst>
                                    <p:cond delay="0"/>
                                  </p:stCondLst>
                                  <p:childTnLst>
                                    <p:set>
                                      <p:cBhvr>
                                        <p:cTn id="60" dur="1" fill="hold">
                                          <p:stCondLst>
                                            <p:cond delay="0"/>
                                          </p:stCondLst>
                                        </p:cTn>
                                        <p:tgtEl>
                                          <p:spTgt spid="104600"/>
                                        </p:tgtEl>
                                        <p:attrNameLst>
                                          <p:attrName>style.visibility</p:attrName>
                                        </p:attrNameLst>
                                      </p:cBhvr>
                                      <p:to>
                                        <p:strVal val="visible"/>
                                      </p:to>
                                    </p:set>
                                    <p:animEffect transition="in" filter="wipe(left)">
                                      <p:cBhvr>
                                        <p:cTn id="61" dur="1000"/>
                                        <p:tgtEl>
                                          <p:spTgt spid="1046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600" grpId="0"/>
      <p:bldP spid="104586" grpId="0"/>
      <p:bldP spid="104584" grpId="0"/>
      <p:bldP spid="104583" grpId="0"/>
      <p:bldP spid="104574" grpId="0"/>
      <p:bldP spid="104572" grpId="0"/>
      <p:bldP spid="104569" grpId="0"/>
      <p:bldP spid="104754" grpId="0" animBg="1"/>
      <p:bldP spid="104755" grpId="0" animBg="1"/>
      <p:bldP spid="104756" grpId="0" animBg="1"/>
      <p:bldP spid="104757" grpId="0" animBg="1"/>
      <p:bldP spid="104758" grpId="0" animBg="1"/>
      <p:bldP spid="10475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609600" y="914400"/>
            <a:ext cx="8458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57200" indent="-457200" algn="just">
              <a:spcBef>
                <a:spcPct val="20000"/>
              </a:spcBef>
              <a:buFont typeface="Wingdings" pitchFamily="2" charset="2"/>
              <a:buChar char="Ø"/>
            </a:pPr>
            <a:r>
              <a:rPr lang="en-US" sz="3200" b="1" dirty="0" err="1">
                <a:latin typeface="Times New Roman" pitchFamily="18" charset="0"/>
              </a:rPr>
              <a:t>Phải</a:t>
            </a:r>
            <a:r>
              <a:rPr lang="en-US" sz="3200" b="1" dirty="0">
                <a:latin typeface="Times New Roman" pitchFamily="18" charset="0"/>
              </a:rPr>
              <a:t> </a:t>
            </a:r>
            <a:r>
              <a:rPr lang="en-US" sz="3200" b="1" dirty="0" err="1">
                <a:latin typeface="Times New Roman" pitchFamily="18" charset="0"/>
              </a:rPr>
              <a:t>theo</a:t>
            </a:r>
            <a:r>
              <a:rPr lang="en-US" sz="3200" b="1" dirty="0">
                <a:latin typeface="Times New Roman" pitchFamily="18" charset="0"/>
              </a:rPr>
              <a:t> </a:t>
            </a:r>
            <a:r>
              <a:rPr lang="en-US" sz="3200" b="1" dirty="0" err="1">
                <a:latin typeface="Times New Roman" pitchFamily="18" charset="0"/>
              </a:rPr>
              <a:t>hiệu</a:t>
            </a:r>
            <a:r>
              <a:rPr lang="en-US" sz="3200" b="1" dirty="0">
                <a:latin typeface="Times New Roman" pitchFamily="18" charset="0"/>
              </a:rPr>
              <a:t> </a:t>
            </a:r>
            <a:r>
              <a:rPr lang="en-US" sz="3200" b="1" dirty="0" err="1">
                <a:latin typeface="Times New Roman" pitchFamily="18" charset="0"/>
              </a:rPr>
              <a:t>lệnh</a:t>
            </a:r>
            <a:r>
              <a:rPr lang="en-US" sz="3200" b="1" dirty="0">
                <a:latin typeface="Times New Roman" pitchFamily="18" charset="0"/>
              </a:rPr>
              <a:t> </a:t>
            </a:r>
            <a:r>
              <a:rPr lang="en-US" sz="3200" b="1" dirty="0" err="1">
                <a:latin typeface="Times New Roman" pitchFamily="18" charset="0"/>
              </a:rPr>
              <a:t>của</a:t>
            </a:r>
            <a:r>
              <a:rPr lang="en-US" sz="3200" b="1" dirty="0">
                <a:latin typeface="Times New Roman" pitchFamily="18" charset="0"/>
              </a:rPr>
              <a:t> </a:t>
            </a:r>
            <a:r>
              <a:rPr lang="en-US" sz="3200" b="1" dirty="0" err="1">
                <a:latin typeface="Times New Roman" pitchFamily="18" charset="0"/>
              </a:rPr>
              <a:t>người</a:t>
            </a:r>
            <a:r>
              <a:rPr lang="en-US" sz="3200" b="1" dirty="0">
                <a:latin typeface="Times New Roman" pitchFamily="18" charset="0"/>
              </a:rPr>
              <a:t> </a:t>
            </a:r>
            <a:r>
              <a:rPr lang="en-US" sz="3200" b="1" dirty="0" err="1">
                <a:latin typeface="Times New Roman" pitchFamily="18" charset="0"/>
              </a:rPr>
              <a:t>điều</a:t>
            </a:r>
            <a:r>
              <a:rPr lang="en-US" sz="3200" b="1" dirty="0">
                <a:latin typeface="Times New Roman" pitchFamily="18" charset="0"/>
              </a:rPr>
              <a:t> </a:t>
            </a:r>
            <a:r>
              <a:rPr lang="en-US" sz="3200" b="1" dirty="0" err="1">
                <a:latin typeface="Times New Roman" pitchFamily="18" charset="0"/>
              </a:rPr>
              <a:t>khiển</a:t>
            </a:r>
            <a:r>
              <a:rPr lang="en-US" sz="3200" b="1" dirty="0">
                <a:latin typeface="Times New Roman" pitchFamily="18" charset="0"/>
              </a:rPr>
              <a:t> </a:t>
            </a:r>
            <a:r>
              <a:rPr lang="en-US" sz="3200" b="1" dirty="0" err="1">
                <a:latin typeface="Times New Roman" pitchFamily="18" charset="0"/>
              </a:rPr>
              <a:t>giao</a:t>
            </a:r>
            <a:r>
              <a:rPr lang="en-US" sz="3200" b="1" dirty="0">
                <a:latin typeface="Times New Roman" pitchFamily="18" charset="0"/>
              </a:rPr>
              <a:t> </a:t>
            </a:r>
            <a:r>
              <a:rPr lang="en-US" sz="3200" b="1" dirty="0" err="1">
                <a:latin typeface="Times New Roman" pitchFamily="18" charset="0"/>
              </a:rPr>
              <a:t>thông</a:t>
            </a:r>
            <a:r>
              <a:rPr lang="en-US" sz="3200" b="1" dirty="0">
                <a:latin typeface="Times New Roman" pitchFamily="18" charset="0"/>
              </a:rPr>
              <a:t>.</a:t>
            </a:r>
          </a:p>
        </p:txBody>
      </p:sp>
      <p:pic>
        <p:nvPicPr>
          <p:cNvPr id="66563" name="Picture 3" descr="100"/>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bwMode="auto">
          <a:xfrm>
            <a:off x="1219200" y="2057400"/>
            <a:ext cx="7620000" cy="4303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Rectangle 4"/>
          <p:cNvSpPr>
            <a:spLocks noChangeArrowheads="1"/>
          </p:cNvSpPr>
          <p:nvPr/>
        </p:nvSpPr>
        <p:spPr bwMode="auto">
          <a:xfrm>
            <a:off x="0" y="7620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marL="685800" indent="-685800"/>
            <a:r>
              <a:rPr lang="en-US" sz="4800" b="1">
                <a:solidFill>
                  <a:srgbClr val="FF3300"/>
                </a:solidFill>
                <a:latin typeface="Times New Roman" pitchFamily="18" charset="0"/>
                <a:cs typeface="Times New Roman" pitchFamily="18" charset="0"/>
              </a:rPr>
              <a:t>1/ Có người điều khiển giao thông</a:t>
            </a:r>
          </a:p>
        </p:txBody>
      </p:sp>
    </p:spTree>
    <p:extLst>
      <p:ext uri="{BB962C8B-B14F-4D97-AF65-F5344CB8AC3E}">
        <p14:creationId xmlns:p14="http://schemas.microsoft.com/office/powerpoint/2010/main" val="26802601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ChangeArrowheads="1"/>
          </p:cNvSpPr>
          <p:nvPr/>
        </p:nvSpPr>
        <p:spPr bwMode="auto">
          <a:xfrm>
            <a:off x="685800" y="1676400"/>
            <a:ext cx="84582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609600" indent="-609600" algn="just">
              <a:spcBef>
                <a:spcPct val="40000"/>
              </a:spcBef>
              <a:buFont typeface="Wingdings" pitchFamily="2" charset="2"/>
              <a:buChar char="Ø"/>
            </a:pPr>
            <a:r>
              <a:rPr lang="en-US" sz="3200" b="1" dirty="0" err="1">
                <a:latin typeface="Times New Roman" pitchFamily="18" charset="0"/>
              </a:rPr>
              <a:t>Xe</a:t>
            </a:r>
            <a:r>
              <a:rPr lang="en-US" sz="3200" b="1" dirty="0">
                <a:latin typeface="Times New Roman" pitchFamily="18" charset="0"/>
              </a:rPr>
              <a:t> </a:t>
            </a:r>
            <a:r>
              <a:rPr lang="en-US" sz="3200" b="1" dirty="0" err="1">
                <a:latin typeface="Times New Roman" pitchFamily="18" charset="0"/>
              </a:rPr>
              <a:t>đã</a:t>
            </a:r>
            <a:r>
              <a:rPr lang="en-US" sz="3200" b="1" dirty="0">
                <a:latin typeface="Times New Roman" pitchFamily="18" charset="0"/>
              </a:rPr>
              <a:t> </a:t>
            </a:r>
            <a:r>
              <a:rPr lang="en-US" sz="3200" b="1" dirty="0" err="1">
                <a:latin typeface="Times New Roman" pitchFamily="18" charset="0"/>
              </a:rPr>
              <a:t>vào</a:t>
            </a:r>
            <a:r>
              <a:rPr lang="en-US" sz="3200" b="1" dirty="0">
                <a:latin typeface="Times New Roman" pitchFamily="18" charset="0"/>
              </a:rPr>
              <a:t> </a:t>
            </a:r>
            <a:r>
              <a:rPr lang="en-US" sz="3200" b="1" dirty="0" err="1">
                <a:latin typeface="Times New Roman" pitchFamily="18" charset="0"/>
              </a:rPr>
              <a:t>trong</a:t>
            </a:r>
            <a:r>
              <a:rPr lang="en-US" sz="3200" b="1" dirty="0">
                <a:latin typeface="Times New Roman" pitchFamily="18" charset="0"/>
              </a:rPr>
              <a:t> </a:t>
            </a:r>
            <a:r>
              <a:rPr lang="en-US" sz="3200" b="1" dirty="0" err="1">
                <a:latin typeface="Times New Roman" pitchFamily="18" charset="0"/>
              </a:rPr>
              <a:t>giao</a:t>
            </a:r>
            <a:r>
              <a:rPr lang="en-US" sz="3200" b="1" dirty="0">
                <a:latin typeface="Times New Roman" pitchFamily="18" charset="0"/>
              </a:rPr>
              <a:t> </a:t>
            </a:r>
            <a:r>
              <a:rPr lang="en-US" sz="3200" b="1" dirty="0" err="1">
                <a:latin typeface="Times New Roman" pitchFamily="18" charset="0"/>
              </a:rPr>
              <a:t>lộ</a:t>
            </a:r>
            <a:r>
              <a:rPr lang="en-US" sz="3200" b="1" dirty="0">
                <a:latin typeface="Times New Roman" pitchFamily="18" charset="0"/>
              </a:rPr>
              <a:t>.</a:t>
            </a:r>
          </a:p>
          <a:p>
            <a:pPr marL="609600" indent="-609600" algn="just">
              <a:spcBef>
                <a:spcPct val="40000"/>
              </a:spcBef>
              <a:buFont typeface="Wingdings" pitchFamily="2" charset="2"/>
              <a:buChar char="Ø"/>
            </a:pPr>
            <a:r>
              <a:rPr lang="en-US" sz="3200" b="1" dirty="0" err="1">
                <a:latin typeface="Times New Roman" pitchFamily="18" charset="0"/>
              </a:rPr>
              <a:t>Xe</a:t>
            </a:r>
            <a:r>
              <a:rPr lang="en-US" sz="3200" b="1" dirty="0">
                <a:latin typeface="Times New Roman" pitchFamily="18" charset="0"/>
              </a:rPr>
              <a:t> </a:t>
            </a:r>
            <a:r>
              <a:rPr lang="en-US" sz="3200" b="1" dirty="0" err="1">
                <a:latin typeface="Times New Roman" pitchFamily="18" charset="0"/>
              </a:rPr>
              <a:t>ưu</a:t>
            </a:r>
            <a:r>
              <a:rPr lang="en-US" sz="3200" b="1" dirty="0">
                <a:latin typeface="Times New Roman" pitchFamily="18" charset="0"/>
              </a:rPr>
              <a:t> </a:t>
            </a:r>
            <a:r>
              <a:rPr lang="en-US" sz="3200" b="1" dirty="0" err="1">
                <a:latin typeface="Times New Roman" pitchFamily="18" charset="0"/>
              </a:rPr>
              <a:t>tiên</a:t>
            </a:r>
            <a:r>
              <a:rPr lang="en-US" sz="3200" b="1" dirty="0">
                <a:latin typeface="Times New Roman" pitchFamily="18" charset="0"/>
              </a:rPr>
              <a:t>. (</a:t>
            </a:r>
            <a:r>
              <a:rPr lang="en-US" sz="3200" b="1" dirty="0" err="1">
                <a:latin typeface="Times New Roman" pitchFamily="18" charset="0"/>
              </a:rPr>
              <a:t>chữa</a:t>
            </a:r>
            <a:r>
              <a:rPr lang="en-US" sz="3200" b="1" dirty="0">
                <a:latin typeface="Times New Roman" pitchFamily="18" charset="0"/>
              </a:rPr>
              <a:t> </a:t>
            </a:r>
            <a:r>
              <a:rPr lang="en-US" sz="3200" b="1" dirty="0" err="1">
                <a:latin typeface="Times New Roman" pitchFamily="18" charset="0"/>
              </a:rPr>
              <a:t>cháy</a:t>
            </a:r>
            <a:r>
              <a:rPr lang="en-US" sz="3200" b="1" dirty="0">
                <a:latin typeface="Times New Roman" pitchFamily="18" charset="0"/>
              </a:rPr>
              <a:t> – </a:t>
            </a:r>
            <a:r>
              <a:rPr lang="en-US" sz="3200" b="1" dirty="0" err="1">
                <a:latin typeface="Times New Roman" pitchFamily="18" charset="0"/>
              </a:rPr>
              <a:t>công</a:t>
            </a:r>
            <a:r>
              <a:rPr lang="en-US" sz="3200" b="1" dirty="0">
                <a:latin typeface="Times New Roman" pitchFamily="18" charset="0"/>
              </a:rPr>
              <a:t> an/</a:t>
            </a:r>
            <a:r>
              <a:rPr lang="en-US" sz="3200" b="1" dirty="0" err="1">
                <a:latin typeface="Times New Roman" pitchFamily="18" charset="0"/>
              </a:rPr>
              <a:t>quân</a:t>
            </a:r>
            <a:r>
              <a:rPr lang="en-US" sz="3200" b="1" dirty="0">
                <a:latin typeface="Times New Roman" pitchFamily="18" charset="0"/>
              </a:rPr>
              <a:t> </a:t>
            </a:r>
            <a:r>
              <a:rPr lang="en-US" sz="3200" b="1" dirty="0" err="1">
                <a:latin typeface="Times New Roman" pitchFamily="18" charset="0"/>
              </a:rPr>
              <a:t>sự</a:t>
            </a:r>
            <a:r>
              <a:rPr lang="en-US" sz="3200" b="1" dirty="0">
                <a:latin typeface="Times New Roman" pitchFamily="18" charset="0"/>
              </a:rPr>
              <a:t> – </a:t>
            </a:r>
            <a:r>
              <a:rPr lang="en-US" sz="3200" b="1" dirty="0" err="1">
                <a:latin typeface="Times New Roman" pitchFamily="18" charset="0"/>
              </a:rPr>
              <a:t>cứu</a:t>
            </a:r>
            <a:r>
              <a:rPr lang="en-US" sz="3200" b="1" dirty="0">
                <a:latin typeface="Times New Roman" pitchFamily="18" charset="0"/>
              </a:rPr>
              <a:t> </a:t>
            </a:r>
            <a:r>
              <a:rPr lang="en-US" sz="3200" b="1" dirty="0" err="1">
                <a:latin typeface="Times New Roman" pitchFamily="18" charset="0"/>
              </a:rPr>
              <a:t>thương</a:t>
            </a:r>
            <a:r>
              <a:rPr lang="en-US" sz="3200" b="1" dirty="0">
                <a:latin typeface="Times New Roman" pitchFamily="18" charset="0"/>
              </a:rPr>
              <a:t> – </a:t>
            </a:r>
            <a:r>
              <a:rPr lang="en-US" sz="3200" b="1" dirty="0" err="1">
                <a:latin typeface="Times New Roman" pitchFamily="18" charset="0"/>
              </a:rPr>
              <a:t>hộ</a:t>
            </a:r>
            <a:r>
              <a:rPr lang="en-US" sz="3200" b="1" dirty="0">
                <a:latin typeface="Times New Roman" pitchFamily="18" charset="0"/>
              </a:rPr>
              <a:t> </a:t>
            </a:r>
            <a:r>
              <a:rPr lang="en-US" sz="3200" b="1" dirty="0" err="1">
                <a:latin typeface="Times New Roman" pitchFamily="18" charset="0"/>
              </a:rPr>
              <a:t>đê</a:t>
            </a:r>
            <a:r>
              <a:rPr lang="en-US" sz="3200" b="1" dirty="0">
                <a:latin typeface="Times New Roman" pitchFamily="18" charset="0"/>
              </a:rPr>
              <a:t>).</a:t>
            </a:r>
          </a:p>
          <a:p>
            <a:pPr marL="609600" indent="-609600" algn="just">
              <a:spcBef>
                <a:spcPct val="40000"/>
              </a:spcBef>
              <a:buFont typeface="Wingdings" pitchFamily="2" charset="2"/>
              <a:buChar char="Ø"/>
            </a:pPr>
            <a:r>
              <a:rPr lang="en-US" sz="3200" b="1" dirty="0" err="1">
                <a:latin typeface="Times New Roman" pitchFamily="18" charset="0"/>
              </a:rPr>
              <a:t>Đường</a:t>
            </a:r>
            <a:r>
              <a:rPr lang="en-US" sz="3200" b="1" dirty="0">
                <a:latin typeface="Times New Roman" pitchFamily="18" charset="0"/>
              </a:rPr>
              <a:t> </a:t>
            </a:r>
            <a:r>
              <a:rPr lang="en-US" sz="3200" b="1" dirty="0" err="1">
                <a:latin typeface="Times New Roman" pitchFamily="18" charset="0"/>
              </a:rPr>
              <a:t>ưu</a:t>
            </a:r>
            <a:r>
              <a:rPr lang="en-US" sz="3200" b="1" dirty="0">
                <a:latin typeface="Times New Roman" pitchFamily="18" charset="0"/>
              </a:rPr>
              <a:t> </a:t>
            </a:r>
            <a:r>
              <a:rPr lang="en-US" sz="3200" b="1" dirty="0" err="1">
                <a:latin typeface="Times New Roman" pitchFamily="18" charset="0"/>
              </a:rPr>
              <a:t>tiên</a:t>
            </a:r>
            <a:r>
              <a:rPr lang="en-US" sz="3200" b="1" dirty="0">
                <a:latin typeface="Times New Roman" pitchFamily="18" charset="0"/>
              </a:rPr>
              <a:t>.</a:t>
            </a:r>
          </a:p>
          <a:p>
            <a:pPr marL="609600" indent="-609600" algn="just">
              <a:spcBef>
                <a:spcPct val="40000"/>
              </a:spcBef>
              <a:buFont typeface="Wingdings" pitchFamily="2" charset="2"/>
              <a:buChar char="Ø"/>
            </a:pPr>
            <a:r>
              <a:rPr lang="en-US" sz="3200" b="1" dirty="0" err="1">
                <a:latin typeface="Times New Roman" pitchFamily="18" charset="0"/>
              </a:rPr>
              <a:t>Đường</a:t>
            </a:r>
            <a:r>
              <a:rPr lang="en-US" sz="3200" b="1" dirty="0">
                <a:latin typeface="Times New Roman" pitchFamily="18" charset="0"/>
              </a:rPr>
              <a:t> </a:t>
            </a:r>
            <a:r>
              <a:rPr lang="en-US" sz="3200" b="1" dirty="0" err="1">
                <a:latin typeface="Times New Roman" pitchFamily="18" charset="0"/>
              </a:rPr>
              <a:t>giao</a:t>
            </a:r>
            <a:r>
              <a:rPr lang="en-US" sz="3200" b="1" dirty="0">
                <a:latin typeface="Times New Roman" pitchFamily="18" charset="0"/>
              </a:rPr>
              <a:t> </a:t>
            </a:r>
            <a:r>
              <a:rPr lang="en-US" sz="3200" b="1" dirty="0" err="1">
                <a:latin typeface="Times New Roman" pitchFamily="18" charset="0"/>
              </a:rPr>
              <a:t>nhau</a:t>
            </a:r>
            <a:r>
              <a:rPr lang="en-US" sz="3200" b="1" dirty="0">
                <a:latin typeface="Times New Roman" pitchFamily="18" charset="0"/>
              </a:rPr>
              <a:t> </a:t>
            </a:r>
            <a:r>
              <a:rPr lang="en-US" sz="3200" b="1" dirty="0" err="1">
                <a:latin typeface="Times New Roman" pitchFamily="18" charset="0"/>
              </a:rPr>
              <a:t>cùng</a:t>
            </a:r>
            <a:r>
              <a:rPr lang="en-US" sz="3200" b="1" dirty="0">
                <a:latin typeface="Times New Roman" pitchFamily="18" charset="0"/>
              </a:rPr>
              <a:t> </a:t>
            </a:r>
            <a:r>
              <a:rPr lang="en-US" sz="3200" b="1" dirty="0" err="1">
                <a:latin typeface="Times New Roman" pitchFamily="18" charset="0"/>
              </a:rPr>
              <a:t>cấp</a:t>
            </a:r>
            <a:r>
              <a:rPr lang="en-US" sz="3200" b="1" dirty="0">
                <a:latin typeface="Times New Roman" pitchFamily="18" charset="0"/>
              </a:rPr>
              <a:t>: </a:t>
            </a:r>
            <a:r>
              <a:rPr lang="en-US" sz="3200" b="1" dirty="0" err="1">
                <a:latin typeface="Times New Roman" pitchFamily="18" charset="0"/>
              </a:rPr>
              <a:t>nhường</a:t>
            </a:r>
            <a:r>
              <a:rPr lang="en-US" sz="3200" b="1" dirty="0">
                <a:latin typeface="Times New Roman" pitchFamily="18" charset="0"/>
              </a:rPr>
              <a:t> </a:t>
            </a:r>
            <a:r>
              <a:rPr lang="en-US" sz="3200" b="1" dirty="0" err="1">
                <a:latin typeface="Times New Roman" pitchFamily="18" charset="0"/>
              </a:rPr>
              <a:t>đường</a:t>
            </a:r>
            <a:r>
              <a:rPr lang="en-US" sz="3200" b="1" dirty="0">
                <a:latin typeface="Times New Roman" pitchFamily="18" charset="0"/>
              </a:rPr>
              <a:t> </a:t>
            </a:r>
            <a:r>
              <a:rPr lang="en-US" sz="3200" b="1" dirty="0" err="1">
                <a:latin typeface="Times New Roman" pitchFamily="18" charset="0"/>
              </a:rPr>
              <a:t>xe</a:t>
            </a:r>
            <a:r>
              <a:rPr lang="en-US" sz="3200" b="1" dirty="0">
                <a:latin typeface="Times New Roman" pitchFamily="18" charset="0"/>
              </a:rPr>
              <a:t> </a:t>
            </a:r>
            <a:r>
              <a:rPr lang="en-US" sz="3200" b="1" dirty="0" err="1">
                <a:latin typeface="Times New Roman" pitchFamily="18" charset="0"/>
              </a:rPr>
              <a:t>đến</a:t>
            </a:r>
            <a:r>
              <a:rPr lang="en-US" sz="3200" b="1" dirty="0">
                <a:latin typeface="Times New Roman" pitchFamily="18" charset="0"/>
              </a:rPr>
              <a:t> </a:t>
            </a:r>
            <a:r>
              <a:rPr lang="en-US" sz="3200" b="1" dirty="0" err="1">
                <a:latin typeface="Times New Roman" pitchFamily="18" charset="0"/>
              </a:rPr>
              <a:t>từ</a:t>
            </a:r>
            <a:r>
              <a:rPr lang="en-US" sz="3200" b="1" dirty="0">
                <a:latin typeface="Times New Roman" pitchFamily="18" charset="0"/>
              </a:rPr>
              <a:t> </a:t>
            </a:r>
            <a:r>
              <a:rPr lang="en-US" sz="3200" b="1" dirty="0" err="1">
                <a:latin typeface="Times New Roman" pitchFamily="18" charset="0"/>
              </a:rPr>
              <a:t>bên</a:t>
            </a:r>
            <a:r>
              <a:rPr lang="en-US" sz="3200" b="1" dirty="0">
                <a:latin typeface="Times New Roman" pitchFamily="18" charset="0"/>
              </a:rPr>
              <a:t> </a:t>
            </a:r>
            <a:r>
              <a:rPr lang="en-US" sz="3200" b="1" dirty="0" err="1">
                <a:latin typeface="Times New Roman" pitchFamily="18" charset="0"/>
              </a:rPr>
              <a:t>phải</a:t>
            </a:r>
            <a:r>
              <a:rPr lang="en-US" sz="3200" b="1" dirty="0">
                <a:latin typeface="Times New Roman" pitchFamily="18" charset="0"/>
              </a:rPr>
              <a:t>.</a:t>
            </a:r>
          </a:p>
          <a:p>
            <a:pPr marL="609600" indent="-609600" algn="just">
              <a:spcBef>
                <a:spcPct val="40000"/>
              </a:spcBef>
              <a:buFont typeface="Wingdings" pitchFamily="2" charset="2"/>
              <a:buChar char="Ø"/>
            </a:pPr>
            <a:r>
              <a:rPr lang="en-US" sz="3200" b="1" dirty="0" err="1">
                <a:latin typeface="Times New Roman" pitchFamily="18" charset="0"/>
              </a:rPr>
              <a:t>Nhường</a:t>
            </a:r>
            <a:r>
              <a:rPr lang="en-US" sz="3200" b="1" dirty="0">
                <a:latin typeface="Times New Roman" pitchFamily="18" charset="0"/>
              </a:rPr>
              <a:t> </a:t>
            </a:r>
            <a:r>
              <a:rPr lang="en-US" sz="3200" b="1" dirty="0" err="1">
                <a:latin typeface="Times New Roman" pitchFamily="18" charset="0"/>
              </a:rPr>
              <a:t>đường</a:t>
            </a:r>
            <a:r>
              <a:rPr lang="en-US" sz="3200" b="1" dirty="0">
                <a:latin typeface="Times New Roman" pitchFamily="18" charset="0"/>
              </a:rPr>
              <a:t> </a:t>
            </a:r>
            <a:r>
              <a:rPr lang="en-US" sz="3200" b="1" dirty="0" err="1">
                <a:latin typeface="Times New Roman" pitchFamily="18" charset="0"/>
              </a:rPr>
              <a:t>cho</a:t>
            </a:r>
            <a:r>
              <a:rPr lang="en-US" sz="3200" b="1" dirty="0">
                <a:latin typeface="Times New Roman" pitchFamily="18" charset="0"/>
              </a:rPr>
              <a:t> </a:t>
            </a:r>
            <a:r>
              <a:rPr lang="en-US" sz="3200" b="1" dirty="0" err="1">
                <a:latin typeface="Times New Roman" pitchFamily="18" charset="0"/>
              </a:rPr>
              <a:t>xe</a:t>
            </a:r>
            <a:r>
              <a:rPr lang="en-US" sz="3200" b="1" dirty="0">
                <a:latin typeface="Times New Roman" pitchFamily="18" charset="0"/>
              </a:rPr>
              <a:t> </a:t>
            </a:r>
            <a:r>
              <a:rPr lang="en-US" sz="3200" b="1" dirty="0" err="1" smtClean="0">
                <a:latin typeface="Times New Roman" pitchFamily="18" charset="0"/>
              </a:rPr>
              <a:t>rẽ</a:t>
            </a:r>
            <a:r>
              <a:rPr lang="en-US" sz="3200" b="1" dirty="0" smtClean="0">
                <a:latin typeface="Times New Roman" pitchFamily="18" charset="0"/>
              </a:rPr>
              <a:t> </a:t>
            </a:r>
            <a:r>
              <a:rPr lang="en-US" sz="3200" b="1" dirty="0" err="1" smtClean="0">
                <a:latin typeface="Times New Roman" pitchFamily="18" charset="0"/>
              </a:rPr>
              <a:t>phải</a:t>
            </a:r>
            <a:r>
              <a:rPr lang="en-US" sz="3200" b="1" dirty="0" smtClean="0">
                <a:latin typeface="Times New Roman" pitchFamily="18" charset="0"/>
              </a:rPr>
              <a:t>, </a:t>
            </a:r>
            <a:r>
              <a:rPr lang="en-US" sz="3200" b="1" dirty="0" err="1">
                <a:latin typeface="Times New Roman" pitchFamily="18" charset="0"/>
              </a:rPr>
              <a:t>đi</a:t>
            </a:r>
            <a:r>
              <a:rPr lang="en-US" sz="3200" b="1" dirty="0">
                <a:latin typeface="Times New Roman" pitchFamily="18" charset="0"/>
              </a:rPr>
              <a:t> </a:t>
            </a:r>
            <a:r>
              <a:rPr lang="en-US" sz="3200" b="1" dirty="0" err="1" smtClean="0">
                <a:latin typeface="Times New Roman" pitchFamily="18" charset="0"/>
              </a:rPr>
              <a:t>thẳng</a:t>
            </a:r>
            <a:r>
              <a:rPr lang="en-US" sz="3200" b="1" dirty="0" smtClean="0">
                <a:latin typeface="Times New Roman" pitchFamily="18" charset="0"/>
              </a:rPr>
              <a:t>.</a:t>
            </a:r>
            <a:endParaRPr lang="en-US" sz="3200" b="1" dirty="0">
              <a:latin typeface="Times New Roman" pitchFamily="18" charset="0"/>
            </a:endParaRPr>
          </a:p>
        </p:txBody>
      </p:sp>
      <p:sp>
        <p:nvSpPr>
          <p:cNvPr id="67587" name="Rectangle 10"/>
          <p:cNvSpPr>
            <a:spLocks noChangeArrowheads="1"/>
          </p:cNvSpPr>
          <p:nvPr/>
        </p:nvSpPr>
        <p:spPr bwMode="auto">
          <a:xfrm>
            <a:off x="0" y="76200"/>
            <a:ext cx="914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marL="685800" indent="-685800"/>
            <a:r>
              <a:rPr lang="en-US" sz="4800" b="1">
                <a:solidFill>
                  <a:srgbClr val="FF3300"/>
                </a:solidFill>
                <a:latin typeface="Times New Roman" pitchFamily="18" charset="0"/>
                <a:cs typeface="Times New Roman" pitchFamily="18" charset="0"/>
              </a:rPr>
              <a:t>2/ Không có người điều khiển  giao thông:</a:t>
            </a:r>
          </a:p>
        </p:txBody>
      </p:sp>
    </p:spTree>
    <p:extLst>
      <p:ext uri="{BB962C8B-B14F-4D97-AF65-F5344CB8AC3E}">
        <p14:creationId xmlns:p14="http://schemas.microsoft.com/office/powerpoint/2010/main" val="1438811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929</TotalTime>
  <Words>758</Words>
  <Application>Microsoft Office PowerPoint</Application>
  <PresentationFormat>On-screen Show (4:3)</PresentationFormat>
  <Paragraphs>79</Paragraphs>
  <Slides>7</Slides>
  <Notes>2</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ĐIỀU 12: TỐC ĐỘ XE VÀ KHOẢNG CÁCH XE</vt:lpstr>
      <vt:lpstr>ĐIỀU 12: TỐC ĐỘ XE VÀ KHOẢNG CÁCH XE</vt:lpstr>
      <vt:lpstr>ĐIỀU 12: TỐC ĐỘ XE VÀ KHOẢNG CÁCH XE</vt:lpstr>
      <vt:lpstr>ĐIỀU 12: TỐC ĐỘ XE VÀ KHOẢNG CÁCH XE</vt:lpstr>
      <vt:lpstr>PowerPoint Presentation</vt:lpstr>
      <vt:lpstr>PowerPoint Presentation</vt:lpstr>
      <vt:lpstr>PowerPoint Presentation</vt:lpstr>
    </vt:vector>
  </TitlesOfParts>
  <Company>Truong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Nguyen</dc:creator>
  <cp:lastModifiedBy>dinhcong00</cp:lastModifiedBy>
  <cp:revision>63</cp:revision>
  <dcterms:created xsi:type="dcterms:W3CDTF">2018-05-01T09:04:32Z</dcterms:created>
  <dcterms:modified xsi:type="dcterms:W3CDTF">2020-12-25T17:05:06Z</dcterms:modified>
</cp:coreProperties>
</file>